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2"/>
  </p:notesMasterIdLst>
  <p:handoutMasterIdLst>
    <p:handoutMasterId r:id="rId53"/>
  </p:handoutMasterIdLst>
  <p:sldIdLst>
    <p:sldId id="256" r:id="rId2"/>
    <p:sldId id="282" r:id="rId3"/>
    <p:sldId id="265" r:id="rId4"/>
    <p:sldId id="296" r:id="rId5"/>
    <p:sldId id="297" r:id="rId6"/>
    <p:sldId id="298" r:id="rId7"/>
    <p:sldId id="299" r:id="rId8"/>
    <p:sldId id="300" r:id="rId9"/>
    <p:sldId id="301" r:id="rId10"/>
    <p:sldId id="302" r:id="rId11"/>
    <p:sldId id="303" r:id="rId12"/>
    <p:sldId id="305" r:id="rId13"/>
    <p:sldId id="306" r:id="rId14"/>
    <p:sldId id="307" r:id="rId15"/>
    <p:sldId id="308" r:id="rId16"/>
    <p:sldId id="295" r:id="rId17"/>
    <p:sldId id="286" r:id="rId18"/>
    <p:sldId id="287" r:id="rId19"/>
    <p:sldId id="288" r:id="rId20"/>
    <p:sldId id="304" r:id="rId21"/>
    <p:sldId id="285" r:id="rId22"/>
    <p:sldId id="290" r:id="rId23"/>
    <p:sldId id="289" r:id="rId24"/>
    <p:sldId id="291" r:id="rId25"/>
    <p:sldId id="292" r:id="rId26"/>
    <p:sldId id="266" r:id="rId27"/>
    <p:sldId id="258" r:id="rId28"/>
    <p:sldId id="293" r:id="rId29"/>
    <p:sldId id="260" r:id="rId30"/>
    <p:sldId id="263" r:id="rId31"/>
    <p:sldId id="294" r:id="rId32"/>
    <p:sldId id="270" r:id="rId33"/>
    <p:sldId id="261" r:id="rId34"/>
    <p:sldId id="268" r:id="rId35"/>
    <p:sldId id="267" r:id="rId36"/>
    <p:sldId id="269" r:id="rId37"/>
    <p:sldId id="271" r:id="rId38"/>
    <p:sldId id="275" r:id="rId39"/>
    <p:sldId id="276" r:id="rId40"/>
    <p:sldId id="277" r:id="rId41"/>
    <p:sldId id="279" r:id="rId42"/>
    <p:sldId id="272" r:id="rId43"/>
    <p:sldId id="280" r:id="rId44"/>
    <p:sldId id="278" r:id="rId45"/>
    <p:sldId id="283" r:id="rId46"/>
    <p:sldId id="259" r:id="rId47"/>
    <p:sldId id="273" r:id="rId48"/>
    <p:sldId id="274" r:id="rId49"/>
    <p:sldId id="281" r:id="rId50"/>
    <p:sldId id="28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432"/>
      </p:cViewPr>
      <p:guideLst/>
    </p:cSldViewPr>
  </p:slideViewPr>
  <p:notesTextViewPr>
    <p:cViewPr>
      <p:scale>
        <a:sx n="1" d="1"/>
        <a:sy n="1" d="1"/>
      </p:scale>
      <p:origin x="0" y="0"/>
    </p:cViewPr>
  </p:notesTextViewPr>
  <p:notesViewPr>
    <p:cSldViewPr snapToGrid="0">
      <p:cViewPr varScale="1">
        <p:scale>
          <a:sx n="81" d="100"/>
          <a:sy n="81" d="100"/>
        </p:scale>
        <p:origin x="20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C46BA6-396B-4BD3-98E6-264AD0E9FC36}" type="datetimeFigureOut">
              <a:rPr lang="es-ES" smtClean="0"/>
              <a:t>12/12/2016</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041FC0-D807-4495-80AF-E8D26AD9E99B}" type="slidenum">
              <a:rPr lang="es-ES" smtClean="0"/>
              <a:t>‹Nº›</a:t>
            </a:fld>
            <a:endParaRPr lang="es-ES"/>
          </a:p>
        </p:txBody>
      </p:sp>
    </p:spTree>
    <p:extLst>
      <p:ext uri="{BB962C8B-B14F-4D97-AF65-F5344CB8AC3E}">
        <p14:creationId xmlns:p14="http://schemas.microsoft.com/office/powerpoint/2010/main" val="2586805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96E08-DE0E-4094-9274-2EA103A00AF9}" type="datetimeFigureOut">
              <a:rPr lang="es-ES" smtClean="0"/>
              <a:t>12/12/2016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C9D6E-E65B-4591-9C11-F58CA145C278}" type="slidenum">
              <a:rPr lang="es-ES" smtClean="0"/>
              <a:t>‹Nº›</a:t>
            </a:fld>
            <a:endParaRPr lang="es-ES"/>
          </a:p>
        </p:txBody>
      </p:sp>
    </p:spTree>
    <p:extLst>
      <p:ext uri="{BB962C8B-B14F-4D97-AF65-F5344CB8AC3E}">
        <p14:creationId xmlns:p14="http://schemas.microsoft.com/office/powerpoint/2010/main" val="130976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0" name="Picture 6" descr="http://www.tracyandmatt.co.uk/wp/wp-content/uploads/2013/11/vlcsnap-2013-11-10-18h18m04s78.png"/>
          <p:cNvPicPr>
            <a:picLocks noChangeAspect="1" noChangeArrowheads="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b="1">
                <a:solidFill>
                  <a:schemeClr val="tx1">
                    <a:lumMod val="95000"/>
                    <a:lumOff val="5000"/>
                  </a:schemeClr>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b="1" cap="all" baseline="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2DD01B1-0CC0-4AEB-AEF1-275F24B80E41}" type="datetime1">
              <a:rPr lang="en-US" smtClean="0"/>
              <a:t>12/12/2016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‹Nº›</a:t>
            </a:fld>
            <a:endParaRPr lang="en-US" dirty="0"/>
          </a:p>
        </p:txBody>
      </p:sp>
      <p:pic>
        <p:nvPicPr>
          <p:cNvPr id="67" name="Imagen 66"/>
          <p:cNvPicPr>
            <a:picLocks noChangeAspect="1"/>
          </p:cNvPicPr>
          <p:nvPr userDrawn="1"/>
        </p:nvPicPr>
        <p:blipFill>
          <a:blip r:embed="rId3"/>
          <a:stretch>
            <a:fillRect/>
          </a:stretch>
        </p:blipFill>
        <p:spPr>
          <a:xfrm>
            <a:off x="0" y="68129"/>
            <a:ext cx="2400635" cy="962159"/>
          </a:xfrm>
          <a:prstGeom prst="rect">
            <a:avLst/>
          </a:prstGeom>
        </p:spPr>
      </p:pic>
      <p:pic>
        <p:nvPicPr>
          <p:cNvPr id="9" name="Imagen 8"/>
          <p:cNvPicPr>
            <a:picLocks noChangeAspect="1"/>
          </p:cNvPicPr>
          <p:nvPr userDrawn="1"/>
        </p:nvPicPr>
        <p:blipFill>
          <a:blip r:embed="rId4"/>
          <a:stretch>
            <a:fillRect/>
          </a:stretch>
        </p:blipFill>
        <p:spPr>
          <a:xfrm>
            <a:off x="10195846" y="4686300"/>
            <a:ext cx="1996154" cy="21717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9871C1F-E738-43BE-AC83-FF8CF9FEE085}" type="datetime1">
              <a:rPr lang="en-US" smtClean="0"/>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15C25ED-6A2C-4F7A-8BA8-53118E2CE6FD}" type="datetime1">
              <a:rPr lang="en-US" smtClean="0"/>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59DFFBD-A911-4906-A298-6020DCFBF4A4}" type="datetime1">
              <a:rPr lang="en-US" smtClean="0"/>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AEFCEEE4-064F-4B62-933F-B6B5A05564D0}" type="datetime1">
              <a:rPr lang="en-US" smtClean="0"/>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8F6A7E70-24EB-49E4-9D3B-DCC4FB31D4A3}" type="datetime1">
              <a:rPr lang="en-US" smtClean="0"/>
              <a:t>12/12/2016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3117D239-65B6-4574-BE3C-D7F74EBE2DD7}" type="datetime1">
              <a:rPr lang="en-US" smtClean="0"/>
              <a:t>12/12/2016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A2989A-5423-4CFF-928A-FEB00F57A1F4}" type="datetime1">
              <a:rPr lang="en-US" smtClean="0"/>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5B0F75-1450-47FB-9A56-9B6C50D752E7}" type="datetime1">
              <a:rPr lang="en-US" smtClean="0"/>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427721" y="161318"/>
            <a:ext cx="9535679" cy="868970"/>
          </a:xfrm>
        </p:spPr>
        <p:txBody>
          <a:bodyPr/>
          <a:lstStyle>
            <a:lvl1pPr>
              <a:defRPr b="1">
                <a:solidFill>
                  <a:schemeClr val="tx1">
                    <a:lumMod val="95000"/>
                    <a:lumOff val="5000"/>
                  </a:schemeClr>
                </a:solidFill>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1141412" y="1155700"/>
            <a:ext cx="9905999" cy="4635501"/>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3A0BD7-FCEF-4110-A1B0-9F8A1B06DCEF}" type="datetime1">
              <a:rPr lang="en-US" smtClean="0"/>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pic>
        <p:nvPicPr>
          <p:cNvPr id="8" name="Imagen 7"/>
          <p:cNvPicPr>
            <a:picLocks noChangeAspect="1"/>
          </p:cNvPicPr>
          <p:nvPr userDrawn="1"/>
        </p:nvPicPr>
        <p:blipFill>
          <a:blip r:embed="rId2"/>
          <a:stretch>
            <a:fillRect/>
          </a:stretch>
        </p:blipFill>
        <p:spPr>
          <a:xfrm>
            <a:off x="0" y="68129"/>
            <a:ext cx="2400635" cy="962159"/>
          </a:xfrm>
          <a:prstGeom prst="rect">
            <a:avLst/>
          </a:prstGeom>
        </p:spPr>
      </p:pic>
      <p:sp>
        <p:nvSpPr>
          <p:cNvPr id="10" name="Slide Number Placeholder 5"/>
          <p:cNvSpPr txBox="1">
            <a:spLocks/>
          </p:cNvSpPr>
          <p:nvPr userDrawn="1"/>
        </p:nvSpPr>
        <p:spPr>
          <a:xfrm>
            <a:off x="5708866" y="6340474"/>
            <a:ext cx="77108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15C6CA-01F9-4B3D-8A33-8857B4DF65B1}" type="slidenum">
              <a:rPr lang="en-US" smtClean="0"/>
              <a:pPr/>
              <a:t>‹Nº›</a:t>
            </a:fld>
            <a:r>
              <a:rPr lang="en-US" dirty="0"/>
              <a:t> de</a:t>
            </a:r>
            <a:r>
              <a:rPr lang="en-US" baseline="0" dirty="0"/>
              <a:t> 50</a:t>
            </a:r>
            <a:endParaRPr lang="en-US" dirty="0"/>
          </a:p>
        </p:txBody>
      </p:sp>
      <p:pic>
        <p:nvPicPr>
          <p:cNvPr id="7" name="Imagen 6"/>
          <p:cNvPicPr>
            <a:picLocks noChangeAspect="1"/>
          </p:cNvPicPr>
          <p:nvPr userDrawn="1"/>
        </p:nvPicPr>
        <p:blipFill>
          <a:blip r:embed="rId3"/>
          <a:stretch>
            <a:fillRect/>
          </a:stretch>
        </p:blipFill>
        <p:spPr>
          <a:xfrm>
            <a:off x="10195846" y="4686300"/>
            <a:ext cx="1996154" cy="21717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D4DC6BA-1936-457B-813B-D3E084DD0D3A}" type="datetime1">
              <a:rPr lang="en-US" smtClean="0"/>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A6B48A-85E3-4333-B057-AC8F96D57004}" type="datetime1">
              <a:rPr lang="en-US" smtClean="0"/>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371EF1-1C64-4D2C-83F8-EE88465083FD}" type="datetime1">
              <a:rPr lang="en-US" smtClean="0"/>
              <a:t>12/12/2016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D6D3AE4-EC8D-43E0-9A94-12E0E8A6E21A}" type="datetime1">
              <a:rPr lang="en-US" smtClean="0"/>
              <a:t>12/12/2016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0EFDE-312D-4532-995A-6EB176F199CC}" type="datetime1">
              <a:rPr lang="en-US" smtClean="0"/>
              <a:t>12/12/2016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4A80905-E668-4E94-A384-F031EACA7AE9}" type="datetime1">
              <a:rPr lang="en-US" smtClean="0"/>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CCBA7BE-C4F1-40D1-BAFD-6E1DDAAAC7FA}" type="datetime1">
              <a:rPr lang="en-US" smtClean="0"/>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0" name="Picture 6" descr="http://www.tracyandmatt.co.uk/wp/wp-content/uploads/2013/11/vlcsnap-2013-11-10-18h18m04s78.png"/>
          <p:cNvPicPr>
            <a:picLocks noChangeAspect="1" noChangeArrowheads="1"/>
          </p:cNvPicPr>
          <p:nvPr userDrawn="1"/>
        </p:nvPicPr>
        <p:blipFill>
          <a:blip r:embed="rId19">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81DA93-9D57-4C69-A9B3-C3015500FF58}" type="datetime1">
              <a:rPr lang="en-US" smtClean="0"/>
              <a:t>12/12/2016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76424" y="1122363"/>
            <a:ext cx="9455605" cy="2387600"/>
          </a:xfrm>
        </p:spPr>
        <p:txBody>
          <a:bodyPr/>
          <a:lstStyle/>
          <a:p>
            <a:r>
              <a:rPr lang="es-ES" dirty="0"/>
              <a:t>4MHZ.es, paso a paso</a:t>
            </a:r>
          </a:p>
        </p:txBody>
      </p:sp>
      <p:sp>
        <p:nvSpPr>
          <p:cNvPr id="3" name="Subtítulo 2"/>
          <p:cNvSpPr>
            <a:spLocks noGrp="1"/>
          </p:cNvSpPr>
          <p:nvPr>
            <p:ph type="subTitle" idx="1"/>
          </p:nvPr>
        </p:nvSpPr>
        <p:spPr/>
        <p:txBody>
          <a:bodyPr/>
          <a:lstStyle/>
          <a:p>
            <a:r>
              <a:rPr lang="es-ES" dirty="0"/>
              <a:t>Objetivo CUATEMOC</a:t>
            </a:r>
          </a:p>
        </p:txBody>
      </p:sp>
    </p:spTree>
    <p:extLst>
      <p:ext uri="{BB962C8B-B14F-4D97-AF65-F5344CB8AC3E}">
        <p14:creationId xmlns:p14="http://schemas.microsoft.com/office/powerpoint/2010/main" val="261564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ETAPA 80s (</a:t>
            </a:r>
            <a:r>
              <a:rPr lang="es-ES" dirty="0" err="1"/>
              <a:t>vII</a:t>
            </a:r>
            <a:r>
              <a:rPr lang="es-ES" dirty="0"/>
              <a:t>)</a:t>
            </a:r>
          </a:p>
        </p:txBody>
      </p:sp>
      <p:pic>
        <p:nvPicPr>
          <p:cNvPr id="1026" name="Picture 2" descr="http://amstrad.es/images/sabrina-k7-ibsa-1990-standard-jewel-case---fro.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350548" y="2860717"/>
            <a:ext cx="3669792" cy="3493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mstrad.es/images/ormuzcov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4200" y="2860717"/>
            <a:ext cx="3625850" cy="349245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3"/>
          <p:cNvSpPr txBox="1">
            <a:spLocks/>
          </p:cNvSpPr>
          <p:nvPr/>
        </p:nvSpPr>
        <p:spPr>
          <a:xfrm>
            <a:off x="1141412" y="1155700"/>
            <a:ext cx="10393363" cy="51974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s-ES" b="1" dirty="0"/>
              <a:t>Salieron a la luz los dos primeros y únicos juegos.</a:t>
            </a:r>
          </a:p>
          <a:p>
            <a:pPr marL="0" indent="0">
              <a:buFont typeface="Arial" panose="020B0604020202020204" pitchFamily="34" charset="0"/>
              <a:buNone/>
            </a:pPr>
            <a:r>
              <a:rPr lang="es-ES" b="1" dirty="0"/>
              <a:t>Mejorables, sin duda, pero siendo menor de edad, llevar a cabo dos proyectos y acabarlos, visto ahora, no es fácil.</a:t>
            </a:r>
          </a:p>
        </p:txBody>
      </p:sp>
    </p:spTree>
    <p:extLst>
      <p:ext uri="{BB962C8B-B14F-4D97-AF65-F5344CB8AC3E}">
        <p14:creationId xmlns:p14="http://schemas.microsoft.com/office/powerpoint/2010/main" val="334174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Historia del Sabrina y Ormuz (I)</a:t>
            </a:r>
          </a:p>
        </p:txBody>
      </p:sp>
      <p:sp>
        <p:nvSpPr>
          <p:cNvPr id="6" name="Marcador de contenido 3"/>
          <p:cNvSpPr txBox="1">
            <a:spLocks/>
          </p:cNvSpPr>
          <p:nvPr/>
        </p:nvSpPr>
        <p:spPr>
          <a:xfrm>
            <a:off x="1141412" y="1155700"/>
            <a:ext cx="10393363" cy="51974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s-ES" b="1" dirty="0"/>
          </a:p>
        </p:txBody>
      </p:sp>
      <p:sp>
        <p:nvSpPr>
          <p:cNvPr id="3" name="Rectángulo 2"/>
          <p:cNvSpPr/>
          <p:nvPr/>
        </p:nvSpPr>
        <p:spPr>
          <a:xfrm>
            <a:off x="485775" y="1261904"/>
            <a:ext cx="11268075" cy="5170646"/>
          </a:xfrm>
          <a:prstGeom prst="rect">
            <a:avLst/>
          </a:prstGeom>
        </p:spPr>
        <p:txBody>
          <a:bodyPr wrap="square">
            <a:spAutoFit/>
          </a:bodyPr>
          <a:lstStyle/>
          <a:p>
            <a:r>
              <a:rPr lang="es-ES" sz="1600" dirty="0">
                <a:solidFill>
                  <a:srgbClr val="000000"/>
                </a:solidFill>
                <a:latin typeface="Times New Roman" panose="02020603050405020304" pitchFamily="18" charset="0"/>
              </a:rPr>
              <a:t>Todo empezó en 1988. Un desalmado hombre con barba llamado Luis (su apellido era Sanguino, pero lo ocultaré para que no se sienta aludido) contactó con otro con bigote cuyo nombre era Félix (su apellido era Aranda y no lo voy a ocultar). </a:t>
            </a:r>
          </a:p>
          <a:p>
            <a:endParaRPr lang="es-ES" sz="1600" dirty="0">
              <a:solidFill>
                <a:srgbClr val="000000"/>
              </a:solidFill>
              <a:latin typeface="Times New Roman" panose="02020603050405020304" pitchFamily="18" charset="0"/>
            </a:endParaRPr>
          </a:p>
          <a:p>
            <a:r>
              <a:rPr lang="es-ES" sz="1600" dirty="0">
                <a:solidFill>
                  <a:srgbClr val="000000"/>
                </a:solidFill>
                <a:latin typeface="Times New Roman" panose="02020603050405020304" pitchFamily="18" charset="0"/>
              </a:rPr>
              <a:t>Luis le propuso a Félix transportar dos juegos en un tiempo imposible de </a:t>
            </a:r>
            <a:r>
              <a:rPr lang="es-ES" sz="1600" dirty="0" err="1">
                <a:solidFill>
                  <a:srgbClr val="000000"/>
                </a:solidFill>
                <a:latin typeface="Times New Roman" panose="02020603050405020304" pitchFamily="18" charset="0"/>
              </a:rPr>
              <a:t>Spectrum</a:t>
            </a:r>
            <a:r>
              <a:rPr lang="es-ES" sz="1600" dirty="0">
                <a:solidFill>
                  <a:srgbClr val="000000"/>
                </a:solidFill>
                <a:latin typeface="Times New Roman" panose="02020603050405020304" pitchFamily="18" charset="0"/>
              </a:rPr>
              <a:t> a </a:t>
            </a:r>
            <a:r>
              <a:rPr lang="es-ES" sz="1600" dirty="0" err="1">
                <a:solidFill>
                  <a:srgbClr val="000000"/>
                </a:solidFill>
                <a:latin typeface="Times New Roman" panose="02020603050405020304" pitchFamily="18" charset="0"/>
              </a:rPr>
              <a:t>Amstrad</a:t>
            </a:r>
            <a:r>
              <a:rPr lang="es-ES" sz="1600" dirty="0">
                <a:solidFill>
                  <a:srgbClr val="000000"/>
                </a:solidFill>
                <a:latin typeface="Times New Roman" panose="02020603050405020304" pitchFamily="18" charset="0"/>
              </a:rPr>
              <a:t>. El salario a pagar serían CIEN MIL PESETAS (100.000 PTAS.) por juego. Me río de los mil </a:t>
            </a:r>
            <a:r>
              <a:rPr lang="es-ES" sz="1600" dirty="0" err="1">
                <a:solidFill>
                  <a:srgbClr val="000000"/>
                </a:solidFill>
                <a:latin typeface="Times New Roman" panose="02020603050405020304" pitchFamily="18" charset="0"/>
              </a:rPr>
              <a:t>euristas</a:t>
            </a:r>
            <a:r>
              <a:rPr lang="es-ES" sz="1600" dirty="0">
                <a:solidFill>
                  <a:srgbClr val="000000"/>
                </a:solidFill>
                <a:latin typeface="Times New Roman" panose="02020603050405020304" pitchFamily="18" charset="0"/>
              </a:rPr>
              <a:t>, SEISCIENTOS EUROS (600€). Además pagarían 5 duros por cada juego hasta 20.000 unidades vendidas y 75 pesetas (15 duros) por cada juego vendido a partir de 20.000 unidades. </a:t>
            </a:r>
          </a:p>
          <a:p>
            <a:endParaRPr lang="es-ES" sz="1600" dirty="0">
              <a:solidFill>
                <a:srgbClr val="000000"/>
              </a:solidFill>
              <a:latin typeface="Times New Roman" panose="02020603050405020304" pitchFamily="18" charset="0"/>
            </a:endParaRPr>
          </a:p>
          <a:p>
            <a:r>
              <a:rPr lang="es-ES" sz="1600" dirty="0">
                <a:solidFill>
                  <a:srgbClr val="000000"/>
                </a:solidFill>
                <a:latin typeface="Times New Roman" panose="02020603050405020304" pitchFamily="18" charset="0"/>
              </a:rPr>
              <a:t>Félix aceptó el acuerdo y se dispuso a empezar el desarrollo, pero contando con su joven amigo Javier (su apellido era García). </a:t>
            </a:r>
          </a:p>
          <a:p>
            <a:endParaRPr lang="es-ES" sz="1600" dirty="0">
              <a:solidFill>
                <a:srgbClr val="000000"/>
              </a:solidFill>
              <a:latin typeface="Times New Roman" panose="02020603050405020304" pitchFamily="18" charset="0"/>
            </a:endParaRPr>
          </a:p>
          <a:p>
            <a:r>
              <a:rPr lang="es-ES" sz="1600" dirty="0">
                <a:solidFill>
                  <a:srgbClr val="000000"/>
                </a:solidFill>
                <a:latin typeface="Times New Roman" panose="02020603050405020304" pitchFamily="18" charset="0"/>
              </a:rPr>
              <a:t>¿Cómo dividieron el trabajo? </a:t>
            </a:r>
          </a:p>
          <a:p>
            <a:endParaRPr lang="es-ES" sz="1600" dirty="0">
              <a:solidFill>
                <a:srgbClr val="000000"/>
              </a:solidFill>
              <a:latin typeface="Times New Roman" panose="02020603050405020304" pitchFamily="18" charset="0"/>
            </a:endParaRPr>
          </a:p>
          <a:p>
            <a:r>
              <a:rPr lang="es-ES" sz="1600" dirty="0">
                <a:solidFill>
                  <a:srgbClr val="000000"/>
                </a:solidFill>
                <a:latin typeface="Times New Roman" panose="02020603050405020304" pitchFamily="18" charset="0"/>
              </a:rPr>
              <a:t>Muy fácil, Félix no tenía conocimientos de </a:t>
            </a:r>
            <a:r>
              <a:rPr lang="es-ES" sz="1600" dirty="0" err="1">
                <a:solidFill>
                  <a:srgbClr val="000000"/>
                </a:solidFill>
                <a:latin typeface="Times New Roman" panose="02020603050405020304" pitchFamily="18" charset="0"/>
              </a:rPr>
              <a:t>Assembler</a:t>
            </a:r>
            <a:r>
              <a:rPr lang="es-ES" sz="1600" dirty="0">
                <a:solidFill>
                  <a:srgbClr val="000000"/>
                </a:solidFill>
                <a:latin typeface="Times New Roman" panose="02020603050405020304" pitchFamily="18" charset="0"/>
              </a:rPr>
              <a:t> y Javier sí, así que después de observar brevemente los fuentes de los juegos en </a:t>
            </a:r>
            <a:r>
              <a:rPr lang="es-ES" sz="1600" dirty="0" err="1">
                <a:solidFill>
                  <a:srgbClr val="000000"/>
                </a:solidFill>
                <a:latin typeface="Times New Roman" panose="02020603050405020304" pitchFamily="18" charset="0"/>
              </a:rPr>
              <a:t>Spectrum</a:t>
            </a:r>
            <a:r>
              <a:rPr lang="es-ES" sz="1600" dirty="0">
                <a:solidFill>
                  <a:srgbClr val="000000"/>
                </a:solidFill>
                <a:latin typeface="Times New Roman" panose="02020603050405020304" pitchFamily="18" charset="0"/>
              </a:rPr>
              <a:t> decidieron: hacer Félix el Ormuz y Javier el Sabrina. La decisión era obvia, Ormuz estaba desarrollado originalmente en BASIC y Sabrina en Ensamblador (también conocido como </a:t>
            </a:r>
            <a:r>
              <a:rPr lang="es-ES" sz="1600" dirty="0" err="1">
                <a:solidFill>
                  <a:srgbClr val="000000"/>
                </a:solidFill>
                <a:latin typeface="Times New Roman" panose="02020603050405020304" pitchFamily="18" charset="0"/>
              </a:rPr>
              <a:t>Assembler</a:t>
            </a:r>
            <a:r>
              <a:rPr lang="es-ES" sz="1600" dirty="0">
                <a:solidFill>
                  <a:srgbClr val="000000"/>
                </a:solidFill>
                <a:latin typeface="Times New Roman" panose="02020603050405020304" pitchFamily="18" charset="0"/>
              </a:rPr>
              <a:t>). </a:t>
            </a:r>
          </a:p>
          <a:p>
            <a:endParaRPr lang="es-ES" sz="1600" dirty="0">
              <a:solidFill>
                <a:srgbClr val="000000"/>
              </a:solidFill>
              <a:latin typeface="Times New Roman" panose="02020603050405020304" pitchFamily="18" charset="0"/>
            </a:endParaRPr>
          </a:p>
          <a:p>
            <a:r>
              <a:rPr lang="es-ES" sz="1600" dirty="0">
                <a:solidFill>
                  <a:srgbClr val="000000"/>
                </a:solidFill>
                <a:latin typeface="Times New Roman" panose="02020603050405020304" pitchFamily="18" charset="0"/>
              </a:rPr>
              <a:t>El acuerdo que Luis y Félix gestaron en la zona de Manuel Becerra se trasladó a la zona de obras en el madrileño barrio de </a:t>
            </a:r>
            <a:r>
              <a:rPr lang="es-ES" sz="1600" dirty="0" err="1">
                <a:solidFill>
                  <a:srgbClr val="000000"/>
                </a:solidFill>
                <a:latin typeface="Times New Roman" panose="02020603050405020304" pitchFamily="18" charset="0"/>
              </a:rPr>
              <a:t>Moratalaz</a:t>
            </a:r>
            <a:r>
              <a:rPr lang="es-ES" sz="1600" dirty="0">
                <a:solidFill>
                  <a:srgbClr val="000000"/>
                </a:solidFill>
                <a:latin typeface="Times New Roman" panose="02020603050405020304" pitchFamily="18" charset="0"/>
              </a:rPr>
              <a:t>. Allí, en este barrio, se inventó SCRUM: todas las semanas se reunían Javier y Félix para conocer el estado de los proyectos y para ayudarse mutuamente. </a:t>
            </a:r>
          </a:p>
          <a:p>
            <a:endParaRPr lang="es-ES" sz="1600" dirty="0">
              <a:solidFill>
                <a:srgbClr val="000000"/>
              </a:solidFill>
              <a:latin typeface="Times New Roman" panose="02020603050405020304" pitchFamily="18" charset="0"/>
            </a:endParaRPr>
          </a:p>
          <a:p>
            <a:r>
              <a:rPr lang="es-ES" sz="1600" dirty="0">
                <a:solidFill>
                  <a:srgbClr val="000000"/>
                </a:solidFill>
                <a:latin typeface="Times New Roman" panose="02020603050405020304" pitchFamily="18" charset="0"/>
              </a:rPr>
              <a:t>Javier estudiaba (o eso decía) 3º de BUP y Félix trabajaba como delineante. </a:t>
            </a:r>
          </a:p>
        </p:txBody>
      </p:sp>
    </p:spTree>
    <p:extLst>
      <p:ext uri="{BB962C8B-B14F-4D97-AF65-F5344CB8AC3E}">
        <p14:creationId xmlns:p14="http://schemas.microsoft.com/office/powerpoint/2010/main" val="210180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Historia del Sabrina y Ormuz (II)</a:t>
            </a:r>
            <a:endParaRPr lang="es-ES" dirty="0"/>
          </a:p>
        </p:txBody>
      </p:sp>
      <p:sp>
        <p:nvSpPr>
          <p:cNvPr id="6" name="Marcador de contenido 3"/>
          <p:cNvSpPr txBox="1">
            <a:spLocks/>
          </p:cNvSpPr>
          <p:nvPr/>
        </p:nvSpPr>
        <p:spPr>
          <a:xfrm>
            <a:off x="1141412" y="1155700"/>
            <a:ext cx="10393363" cy="51974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s-ES" b="1" dirty="0"/>
          </a:p>
        </p:txBody>
      </p:sp>
      <p:sp>
        <p:nvSpPr>
          <p:cNvPr id="3" name="Rectángulo 2"/>
          <p:cNvSpPr/>
          <p:nvPr/>
        </p:nvSpPr>
        <p:spPr>
          <a:xfrm>
            <a:off x="485775" y="1155700"/>
            <a:ext cx="11268075" cy="4247317"/>
          </a:xfrm>
          <a:prstGeom prst="rect">
            <a:avLst/>
          </a:prstGeom>
        </p:spPr>
        <p:txBody>
          <a:bodyPr wrap="square">
            <a:spAutoFit/>
          </a:bodyPr>
          <a:lstStyle/>
          <a:p>
            <a:r>
              <a:rPr lang="es-ES" sz="1400" dirty="0"/>
              <a:t>Javier vivía en </a:t>
            </a:r>
            <a:r>
              <a:rPr lang="es-ES" sz="1400" dirty="0" err="1"/>
              <a:t>Moratalaz</a:t>
            </a:r>
            <a:r>
              <a:rPr lang="es-ES" sz="1400" dirty="0"/>
              <a:t> con sus padres y Félix con su mujer Yolanda y su hija de 10 años. Se acababa de mudar a un piso de alquiler al lado del cuartel de la policía, a un cuarto sin ascensor. Antes vivía en la zona de Goya, por lo que el traslado les vino perfecto para esta nueva asociación. </a:t>
            </a:r>
          </a:p>
          <a:p>
            <a:endParaRPr lang="es-ES" sz="1400" dirty="0"/>
          </a:p>
          <a:p>
            <a:r>
              <a:rPr lang="es-ES" sz="1400" dirty="0"/>
              <a:t>Lo de la hija de 10 años es para que veáis la diferencia de edad entre Félix y Javier, y por aportar un poco de cotilleo a la historia, pero es totalmente irrelevante, aunque si que es verdad que a Javier le gustaría volver a saber de Félix después de tantos años, pero no ha conseguido localizarle. Echando un cálculo rápido podemos intuir que Félix tendrá ahora en torno a 55 años y, esperemos, que no se siga pareciendo a Aznar tanto como antes. </a:t>
            </a:r>
          </a:p>
          <a:p>
            <a:endParaRPr lang="es-ES" sz="1400" dirty="0"/>
          </a:p>
          <a:p>
            <a:r>
              <a:rPr lang="es-ES" sz="1400" dirty="0"/>
              <a:t>En fin, el desarrollo de Sabrina iba muy bien, aunque con muchos problemas para compaginarlo con los estudios, dado que a Javier le gustaba más programar que estudiar. </a:t>
            </a:r>
          </a:p>
          <a:p>
            <a:endParaRPr lang="es-ES" sz="1400" dirty="0"/>
          </a:p>
          <a:p>
            <a:r>
              <a:rPr lang="es-ES" sz="1400" dirty="0"/>
              <a:t>Félix tenía más problemas y tuvo que recurrir a la ayuda del especialista en </a:t>
            </a:r>
            <a:r>
              <a:rPr lang="es-ES" sz="1400" dirty="0" err="1"/>
              <a:t>asm</a:t>
            </a:r>
            <a:r>
              <a:rPr lang="es-ES" sz="1400" dirty="0"/>
              <a:t> (o ensamblador o </a:t>
            </a:r>
            <a:r>
              <a:rPr lang="es-ES" sz="1400" dirty="0" err="1"/>
              <a:t>assembler</a:t>
            </a:r>
            <a:r>
              <a:rPr lang="es-ES" sz="1400" dirty="0"/>
              <a:t>). El BASIC de </a:t>
            </a:r>
            <a:r>
              <a:rPr lang="es-ES" sz="1400" dirty="0" err="1"/>
              <a:t>spectrum</a:t>
            </a:r>
            <a:r>
              <a:rPr lang="es-ES" sz="1400" dirty="0"/>
              <a:t> tenía que pintar una pantalla de 7KB y el de </a:t>
            </a:r>
            <a:r>
              <a:rPr lang="es-ES" sz="1400" dirty="0" err="1"/>
              <a:t>Amstrad</a:t>
            </a:r>
            <a:r>
              <a:rPr lang="es-ES" sz="1400" dirty="0"/>
              <a:t> de 16KB. El eterno problema: </a:t>
            </a:r>
          </a:p>
          <a:p>
            <a:r>
              <a:rPr lang="es-ES" sz="1400" dirty="0"/>
              <a:t>• por qué demonios hicieron de 16KB la memoria de vídeo de </a:t>
            </a:r>
            <a:r>
              <a:rPr lang="es-ES" sz="1400" dirty="0" err="1"/>
              <a:t>Amstrad</a:t>
            </a:r>
            <a:r>
              <a:rPr lang="es-ES" sz="1400" dirty="0"/>
              <a:t> </a:t>
            </a:r>
          </a:p>
          <a:p>
            <a:r>
              <a:rPr lang="es-ES" sz="1400" dirty="0"/>
              <a:t>• por qué los programadores de </a:t>
            </a:r>
            <a:r>
              <a:rPr lang="es-ES" sz="1400" dirty="0" err="1"/>
              <a:t>Amstrad</a:t>
            </a:r>
            <a:r>
              <a:rPr lang="es-ES" sz="1400" dirty="0"/>
              <a:t> teníamos menos recursos para hacer lo mismo. Los buffers, los gráficos, TODO OCUPA EL DOBLE!!!! </a:t>
            </a:r>
          </a:p>
          <a:p>
            <a:endParaRPr lang="es-ES" sz="1400" dirty="0"/>
          </a:p>
          <a:p>
            <a:r>
              <a:rPr lang="es-ES" sz="1400" dirty="0"/>
              <a:t>Cuando Félix se disponía a guardar la pantalla que luego tenía que pintar no tenía espacio, dado que el BASIC se lo comía todo. </a:t>
            </a:r>
          </a:p>
          <a:p>
            <a:r>
              <a:rPr lang="es-ES" sz="1400" dirty="0"/>
              <a:t>Se les ocurrió entonces una idea feliz: ¿por qué no buscamos cuadrados iguales en pantalla y </a:t>
            </a:r>
            <a:r>
              <a:rPr lang="es-ES" sz="1400" dirty="0" err="1"/>
              <a:t>luegos</a:t>
            </a:r>
            <a:r>
              <a:rPr lang="es-ES" sz="1400" dirty="0"/>
              <a:t> los pintamos en su sitio? Consiguieron, mediante lo que ahora se llaman TILES pintar una pantalla con muy pocas KB. </a:t>
            </a:r>
          </a:p>
          <a:p>
            <a:r>
              <a:rPr lang="es-ES" sz="1400" dirty="0"/>
              <a:t>El proceso de búsqueda de cuadrados iguales tardaba en TILEAR (toma palabro) una pantalla muchos minutos (pensad que eran </a:t>
            </a:r>
            <a:r>
              <a:rPr lang="es-ES" sz="1600" dirty="0"/>
              <a:t>solo 4MHz). </a:t>
            </a:r>
            <a:endParaRPr lang="es-ES" sz="1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6790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Historia del Sabrina y Ormuz (III)</a:t>
            </a:r>
            <a:endParaRPr lang="es-ES" dirty="0"/>
          </a:p>
        </p:txBody>
      </p:sp>
      <p:sp>
        <p:nvSpPr>
          <p:cNvPr id="6" name="Marcador de contenido 3"/>
          <p:cNvSpPr txBox="1">
            <a:spLocks/>
          </p:cNvSpPr>
          <p:nvPr/>
        </p:nvSpPr>
        <p:spPr>
          <a:xfrm>
            <a:off x="1141412" y="1155700"/>
            <a:ext cx="10393363" cy="51974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s-ES" b="1" dirty="0"/>
          </a:p>
        </p:txBody>
      </p:sp>
      <p:sp>
        <p:nvSpPr>
          <p:cNvPr id="3" name="Rectángulo 2"/>
          <p:cNvSpPr/>
          <p:nvPr/>
        </p:nvSpPr>
        <p:spPr>
          <a:xfrm>
            <a:off x="485775" y="1155700"/>
            <a:ext cx="11268075" cy="5355312"/>
          </a:xfrm>
          <a:prstGeom prst="rect">
            <a:avLst/>
          </a:prstGeom>
        </p:spPr>
        <p:txBody>
          <a:bodyPr wrap="square">
            <a:spAutoFit/>
          </a:bodyPr>
          <a:lstStyle/>
          <a:p>
            <a:r>
              <a:rPr lang="es-ES" dirty="0"/>
              <a:t>Pero... ¿cuando no tenían cuadrados iguales en pantalla y no se podía TILEAR qué hacían? </a:t>
            </a:r>
          </a:p>
          <a:p>
            <a:endParaRPr lang="es-ES" dirty="0"/>
          </a:p>
          <a:p>
            <a:r>
              <a:rPr lang="es-ES" dirty="0"/>
              <a:t>Se les ocurrió entonces otra idea feliz: ¿por qué no buscamos tramas de bits similares o repetitivas y hacemos un algoritmo para que ocupen menos y luego las expandimos? Consiguieron, mediante lo que ahora se llama comprimir/descomprimir hacer que una pantalla ocupara menos de la mitad. </a:t>
            </a:r>
          </a:p>
          <a:p>
            <a:r>
              <a:rPr lang="es-ES" dirty="0"/>
              <a:t>Este proceso tardaba horas en comprimir y décimas de segundo en descomprimir... </a:t>
            </a:r>
          </a:p>
          <a:p>
            <a:endParaRPr lang="es-ES" dirty="0"/>
          </a:p>
          <a:p>
            <a:r>
              <a:rPr lang="es-ES" dirty="0"/>
              <a:t>Mientras, Sabrina seguía su proceso. Era duro compatibilizarlo con el estudio, pero más duro era compatibilizarlo con </a:t>
            </a:r>
            <a:r>
              <a:rPr lang="es-ES" dirty="0" err="1"/>
              <a:t>l@s</a:t>
            </a:r>
            <a:r>
              <a:rPr lang="es-ES" dirty="0"/>
              <a:t> </a:t>
            </a:r>
            <a:r>
              <a:rPr lang="es-ES" dirty="0" err="1"/>
              <a:t>amig@s</a:t>
            </a:r>
            <a:r>
              <a:rPr lang="es-ES" dirty="0"/>
              <a:t> (por aquel entonces “los amigos”, no había que cuidar las formas utilizando palabras como </a:t>
            </a:r>
            <a:r>
              <a:rPr lang="es-ES" dirty="0" err="1"/>
              <a:t>miembr@s</a:t>
            </a:r>
            <a:r>
              <a:rPr lang="es-ES" dirty="0"/>
              <a:t>). </a:t>
            </a:r>
          </a:p>
          <a:p>
            <a:r>
              <a:rPr lang="es-ES" dirty="0"/>
              <a:t>¿Qué hacía Javier mientras sus amigos se iban de marcha? </a:t>
            </a:r>
          </a:p>
          <a:p>
            <a:r>
              <a:rPr lang="es-ES" dirty="0"/>
              <a:t>Pues qué iba a hacer: ir con ellos. </a:t>
            </a:r>
          </a:p>
          <a:p>
            <a:r>
              <a:rPr lang="es-ES" dirty="0"/>
              <a:t>¿Qué hacía Javier cuando sus amigos volvían de marcha? </a:t>
            </a:r>
          </a:p>
          <a:p>
            <a:r>
              <a:rPr lang="es-ES" dirty="0"/>
              <a:t>¿Dormir? o ¿Programar? </a:t>
            </a:r>
          </a:p>
          <a:p>
            <a:endParaRPr lang="es-ES" dirty="0"/>
          </a:p>
          <a:p>
            <a:r>
              <a:rPr lang="es-ES" dirty="0"/>
              <a:t>En fin, el proyecto iba avanzando y se llegaba al plazo pactado con el desalmado hombre de barba. Quedaba poco menos de un mes y ya tocaban a su fin los dos juegos, pero Luis convocó a los dos avezados programadores para comunicarles una mala noticia: “sólo os voy a pagar SETENTA MIL PESETAS (70.000 PTAS,) por juego” </a:t>
            </a:r>
          </a:p>
          <a:p>
            <a:r>
              <a:rPr lang="es-ES" dirty="0"/>
              <a:t>Rayos y centellas, cáspita, porras, le dijeron Javier y Félix. </a:t>
            </a:r>
          </a:p>
          <a:p>
            <a:r>
              <a:rPr lang="es-ES" dirty="0"/>
              <a:t>“es lo que hay” contestó el desalmado Luis. </a:t>
            </a:r>
          </a:p>
        </p:txBody>
      </p:sp>
    </p:spTree>
    <p:extLst>
      <p:ext uri="{BB962C8B-B14F-4D97-AF65-F5344CB8AC3E}">
        <p14:creationId xmlns:p14="http://schemas.microsoft.com/office/powerpoint/2010/main" val="85150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Historia del Sabrina y Ormuz (IV)</a:t>
            </a:r>
            <a:endParaRPr lang="es-ES" dirty="0"/>
          </a:p>
        </p:txBody>
      </p:sp>
      <p:sp>
        <p:nvSpPr>
          <p:cNvPr id="6" name="Marcador de contenido 3"/>
          <p:cNvSpPr txBox="1">
            <a:spLocks/>
          </p:cNvSpPr>
          <p:nvPr/>
        </p:nvSpPr>
        <p:spPr>
          <a:xfrm>
            <a:off x="1141412" y="1155700"/>
            <a:ext cx="10393363" cy="51974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s-ES" b="1" dirty="0"/>
          </a:p>
        </p:txBody>
      </p:sp>
      <p:sp>
        <p:nvSpPr>
          <p:cNvPr id="3" name="Rectángulo 2"/>
          <p:cNvSpPr/>
          <p:nvPr/>
        </p:nvSpPr>
        <p:spPr>
          <a:xfrm>
            <a:off x="485775" y="1155700"/>
            <a:ext cx="11268075" cy="5601533"/>
          </a:xfrm>
          <a:prstGeom prst="rect">
            <a:avLst/>
          </a:prstGeom>
        </p:spPr>
        <p:txBody>
          <a:bodyPr wrap="square">
            <a:spAutoFit/>
          </a:bodyPr>
          <a:lstStyle/>
          <a:p>
            <a:r>
              <a:rPr lang="es-ES" dirty="0"/>
              <a:t>Javier y Félix quedaron en tener la última reunión del último sprint del proyecto esa misma tarde (siguiendo escrupulosamente la metodología de trabajo SCRUM que ellos habían bautizado como “CETECAS”=”un </a:t>
            </a:r>
            <a:r>
              <a:rPr lang="es-ES" dirty="0" err="1"/>
              <a:t>CafÉ</a:t>
            </a:r>
            <a:r>
              <a:rPr lang="es-ES" dirty="0"/>
              <a:t> o Té En tú </a:t>
            </a:r>
            <a:r>
              <a:rPr lang="es-ES" dirty="0" err="1"/>
              <a:t>CASa</a:t>
            </a:r>
            <a:r>
              <a:rPr lang="es-ES" dirty="0"/>
              <a:t>”). </a:t>
            </a:r>
          </a:p>
          <a:p>
            <a:endParaRPr lang="es-ES" sz="1600" dirty="0">
              <a:solidFill>
                <a:srgbClr val="000000"/>
              </a:solidFill>
              <a:latin typeface="Times New Roman" panose="02020603050405020304" pitchFamily="18" charset="0"/>
            </a:endParaRPr>
          </a:p>
          <a:p>
            <a:r>
              <a:rPr lang="es-ES" dirty="0"/>
              <a:t>Javier salió de casa de sus padres y dando un paseo se fue a la de Félix y subió los cuatro pisos por las escaleras y llegó jadeando. </a:t>
            </a:r>
          </a:p>
          <a:p>
            <a:endParaRPr lang="es-ES" dirty="0"/>
          </a:p>
          <a:p>
            <a:r>
              <a:rPr lang="es-ES" dirty="0"/>
              <a:t>La solución: les entregarían los juegos funcionando, pero sin invertir una hora más de tiempo. Es por eso que Sabrina es en un sólo color, la música es tan mala y las bombas tan mortíferas. </a:t>
            </a:r>
          </a:p>
          <a:p>
            <a:endParaRPr lang="es-ES" dirty="0"/>
          </a:p>
          <a:p>
            <a:r>
              <a:rPr lang="es-ES" dirty="0"/>
              <a:t>Pero Javier no estaba satisfecho con sólo esa solución e ideó un plan perverso: </a:t>
            </a:r>
          </a:p>
          <a:p>
            <a:r>
              <a:rPr lang="es-ES" dirty="0"/>
              <a:t>En la versión de Sabrina en Disco metió un programa que denominó Pirámide. El programa Pirámide se ejecutaba durante la carga del juego y leía el valor del sector #C1 de la pista 42. Si el sector era ilegible, lo formateaba y le escribía un 5. Si el sector era legible </a:t>
            </a:r>
            <a:r>
              <a:rPr lang="es-ES" dirty="0" err="1"/>
              <a:t>decrementaba</a:t>
            </a:r>
            <a:r>
              <a:rPr lang="es-ES" dirty="0"/>
              <a:t> en 1 el valor que había leído y lo escribía en el mismo sector y pista. </a:t>
            </a:r>
          </a:p>
          <a:p>
            <a:r>
              <a:rPr lang="es-ES" dirty="0"/>
              <a:t>¿Qué pasaba cuando el valor llegaba a 0? </a:t>
            </a:r>
          </a:p>
          <a:p>
            <a:r>
              <a:rPr lang="es-ES" dirty="0"/>
              <a:t>Sí, lo habéis adivinado, formateaba el disco. </a:t>
            </a:r>
          </a:p>
          <a:p>
            <a:endParaRPr lang="es-ES" dirty="0"/>
          </a:p>
          <a:p>
            <a:r>
              <a:rPr lang="es-ES" dirty="0"/>
              <a:t>Era el primer virus de la historia de los </a:t>
            </a:r>
            <a:r>
              <a:rPr lang="es-ES" dirty="0" err="1"/>
              <a:t>Amstrad</a:t>
            </a:r>
            <a:r>
              <a:rPr lang="es-ES" dirty="0"/>
              <a:t> (o eso creo). Cuando el programa se ejecutaba cinco veces se perdía, por lo que te daba tiempo a realizar alguna copia que otra y así sucesivamente, creando un efecto piramidal (de ahí el original nombre). </a:t>
            </a:r>
            <a:endParaRPr lang="es-ES" sz="16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1381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Historia del Sabrina y Ormuz (V)</a:t>
            </a:r>
            <a:endParaRPr lang="es-ES" dirty="0"/>
          </a:p>
        </p:txBody>
      </p:sp>
      <p:sp>
        <p:nvSpPr>
          <p:cNvPr id="6" name="Marcador de contenido 3"/>
          <p:cNvSpPr txBox="1">
            <a:spLocks/>
          </p:cNvSpPr>
          <p:nvPr/>
        </p:nvSpPr>
        <p:spPr>
          <a:xfrm>
            <a:off x="1141412" y="1155700"/>
            <a:ext cx="10393363" cy="51974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s-ES" b="1" dirty="0"/>
          </a:p>
        </p:txBody>
      </p:sp>
      <p:sp>
        <p:nvSpPr>
          <p:cNvPr id="3" name="Rectángulo 2"/>
          <p:cNvSpPr/>
          <p:nvPr/>
        </p:nvSpPr>
        <p:spPr>
          <a:xfrm>
            <a:off x="485775" y="1155700"/>
            <a:ext cx="11268075" cy="2585323"/>
          </a:xfrm>
          <a:prstGeom prst="rect">
            <a:avLst/>
          </a:prstGeom>
        </p:spPr>
        <p:txBody>
          <a:bodyPr wrap="square">
            <a:spAutoFit/>
          </a:bodyPr>
          <a:lstStyle/>
          <a:p>
            <a:r>
              <a:rPr lang="es-ES" dirty="0"/>
              <a:t>Con todo eso se trasladaron Félix y Javier a las oficinas de Luis y le dejaron todo a cambio de CIENTO CUARENTA MIL PESETAS (140.000 PTAS.) </a:t>
            </a:r>
          </a:p>
          <a:p>
            <a:endParaRPr lang="es-ES" dirty="0"/>
          </a:p>
          <a:p>
            <a:r>
              <a:rPr lang="es-ES" dirty="0"/>
              <a:t>Nunca más volvieron a saber de Sabrina ni de Ormuz, de hecho no se quedaron ni con una copia... </a:t>
            </a:r>
          </a:p>
          <a:p>
            <a:endParaRPr lang="es-ES" dirty="0"/>
          </a:p>
          <a:p>
            <a:r>
              <a:rPr lang="es-ES" dirty="0"/>
              <a:t>Sólo algún reportaje en alguna revista del momento poniendo a caldo los </a:t>
            </a:r>
            <a:r>
              <a:rPr lang="es-ES" dirty="0" err="1"/>
              <a:t>tetazos</a:t>
            </a:r>
            <a:r>
              <a:rPr lang="es-ES" dirty="0"/>
              <a:t> de la protagonista y censurando el juego, poco más. </a:t>
            </a:r>
          </a:p>
          <a:p>
            <a:endParaRPr lang="es-ES" dirty="0"/>
          </a:p>
          <a:p>
            <a:r>
              <a:rPr lang="es-ES" dirty="0"/>
              <a:t>Afortunadamente dejaron el mundo de los video-juegos y se dedicaron a otras labores. </a:t>
            </a:r>
            <a:endParaRPr lang="es-ES" sz="16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1474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BREVE INTRODUCCIÓN: 4MHZ.es (I)</a:t>
            </a:r>
          </a:p>
        </p:txBody>
      </p:sp>
      <p:sp>
        <p:nvSpPr>
          <p:cNvPr id="4" name="Marcador de contenido 3"/>
          <p:cNvSpPr>
            <a:spLocks noGrp="1"/>
          </p:cNvSpPr>
          <p:nvPr>
            <p:ph idx="1"/>
          </p:nvPr>
        </p:nvSpPr>
        <p:spPr>
          <a:xfrm>
            <a:off x="1141412" y="1155700"/>
            <a:ext cx="10560049" cy="1025525"/>
          </a:xfrm>
        </p:spPr>
        <p:txBody>
          <a:bodyPr>
            <a:normAutofit/>
          </a:bodyPr>
          <a:lstStyle/>
          <a:p>
            <a:pPr marL="0" indent="0">
              <a:buNone/>
            </a:pPr>
            <a:r>
              <a:rPr lang="es-ES" b="1" dirty="0"/>
              <a:t>El 23 de Oct de 2010 presenté en sociedad la primera versión de SARDINA </a:t>
            </a:r>
            <a:r>
              <a:rPr lang="es-ES" b="1" dirty="0" err="1"/>
              <a:t>Forever</a:t>
            </a:r>
            <a:r>
              <a:rPr lang="es-ES" b="1" dirty="0"/>
              <a:t> en el foro de AMSTRAD.ES</a:t>
            </a:r>
          </a:p>
        </p:txBody>
      </p:sp>
      <p:pic>
        <p:nvPicPr>
          <p:cNvPr id="3" name="Imagen 2"/>
          <p:cNvPicPr>
            <a:picLocks noChangeAspect="1"/>
          </p:cNvPicPr>
          <p:nvPr/>
        </p:nvPicPr>
        <p:blipFill>
          <a:blip r:embed="rId2"/>
          <a:stretch>
            <a:fillRect/>
          </a:stretch>
        </p:blipFill>
        <p:spPr>
          <a:xfrm>
            <a:off x="1141412" y="2181225"/>
            <a:ext cx="10810875" cy="3876675"/>
          </a:xfrm>
          <a:prstGeom prst="rect">
            <a:avLst/>
          </a:prstGeom>
        </p:spPr>
      </p:pic>
    </p:spTree>
    <p:extLst>
      <p:ext uri="{BB962C8B-B14F-4D97-AF65-F5344CB8AC3E}">
        <p14:creationId xmlns:p14="http://schemas.microsoft.com/office/powerpoint/2010/main" val="63753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BREVE INTRODUCCIÓN: 4MHZ.es (II)</a:t>
            </a:r>
          </a:p>
        </p:txBody>
      </p:sp>
      <p:sp>
        <p:nvSpPr>
          <p:cNvPr id="4" name="Marcador de contenido 3"/>
          <p:cNvSpPr>
            <a:spLocks noGrp="1"/>
          </p:cNvSpPr>
          <p:nvPr>
            <p:ph idx="1"/>
          </p:nvPr>
        </p:nvSpPr>
        <p:spPr>
          <a:xfrm>
            <a:off x="1141413" y="1155701"/>
            <a:ext cx="10126662" cy="558800"/>
          </a:xfrm>
        </p:spPr>
        <p:txBody>
          <a:bodyPr>
            <a:normAutofit/>
          </a:bodyPr>
          <a:lstStyle/>
          <a:p>
            <a:pPr marL="0" indent="0">
              <a:buNone/>
            </a:pPr>
            <a:r>
              <a:rPr lang="es-ES" b="1" dirty="0"/>
              <a:t>En el foro conocí a </a:t>
            </a:r>
            <a:r>
              <a:rPr lang="es-ES" b="1" dirty="0" err="1"/>
              <a:t>McKlain</a:t>
            </a:r>
            <a:r>
              <a:rPr lang="es-ES" b="1" dirty="0"/>
              <a:t> que estaba muy pesado con la demo y pasó esto:</a:t>
            </a:r>
          </a:p>
        </p:txBody>
      </p:sp>
      <p:pic>
        <p:nvPicPr>
          <p:cNvPr id="5" name="Imagen 4"/>
          <p:cNvPicPr>
            <a:picLocks noChangeAspect="1"/>
          </p:cNvPicPr>
          <p:nvPr/>
        </p:nvPicPr>
        <p:blipFill>
          <a:blip r:embed="rId2"/>
          <a:stretch>
            <a:fillRect/>
          </a:stretch>
        </p:blipFill>
        <p:spPr>
          <a:xfrm>
            <a:off x="1443038" y="1714502"/>
            <a:ext cx="9367838" cy="4600573"/>
          </a:xfrm>
          <a:prstGeom prst="rect">
            <a:avLst/>
          </a:prstGeom>
        </p:spPr>
      </p:pic>
    </p:spTree>
    <p:extLst>
      <p:ext uri="{BB962C8B-B14F-4D97-AF65-F5344CB8AC3E}">
        <p14:creationId xmlns:p14="http://schemas.microsoft.com/office/powerpoint/2010/main" val="312590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BREVE INTRODUCCIÓN: 4MHZ.es (III)</a:t>
            </a:r>
          </a:p>
        </p:txBody>
      </p:sp>
      <p:sp>
        <p:nvSpPr>
          <p:cNvPr id="4" name="Marcador de contenido 3"/>
          <p:cNvSpPr>
            <a:spLocks noGrp="1"/>
          </p:cNvSpPr>
          <p:nvPr>
            <p:ph idx="1"/>
          </p:nvPr>
        </p:nvSpPr>
        <p:spPr>
          <a:xfrm>
            <a:off x="1141413" y="1155700"/>
            <a:ext cx="9136062" cy="1335087"/>
          </a:xfrm>
        </p:spPr>
        <p:txBody>
          <a:bodyPr>
            <a:normAutofit/>
          </a:bodyPr>
          <a:lstStyle/>
          <a:p>
            <a:pPr marL="0" indent="0">
              <a:buNone/>
            </a:pPr>
            <a:r>
              <a:rPr lang="es-ES" b="1" dirty="0"/>
              <a:t>25 minutos tardó en hacer la música, que luego no tuvo cambios:</a:t>
            </a:r>
          </a:p>
        </p:txBody>
      </p:sp>
      <p:pic>
        <p:nvPicPr>
          <p:cNvPr id="3" name="Imagen 2"/>
          <p:cNvPicPr>
            <a:picLocks noChangeAspect="1"/>
          </p:cNvPicPr>
          <p:nvPr/>
        </p:nvPicPr>
        <p:blipFill>
          <a:blip r:embed="rId2"/>
          <a:stretch>
            <a:fillRect/>
          </a:stretch>
        </p:blipFill>
        <p:spPr>
          <a:xfrm>
            <a:off x="676275" y="2171700"/>
            <a:ext cx="10782300" cy="3105150"/>
          </a:xfrm>
          <a:prstGeom prst="rect">
            <a:avLst/>
          </a:prstGeom>
        </p:spPr>
      </p:pic>
    </p:spTree>
    <p:extLst>
      <p:ext uri="{BB962C8B-B14F-4D97-AF65-F5344CB8AC3E}">
        <p14:creationId xmlns:p14="http://schemas.microsoft.com/office/powerpoint/2010/main" val="257793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BREVE INTRODUCCIÓN: 4MHZ.es (IV)</a:t>
            </a:r>
          </a:p>
        </p:txBody>
      </p:sp>
      <p:sp>
        <p:nvSpPr>
          <p:cNvPr id="4" name="Marcador de contenido 3"/>
          <p:cNvSpPr>
            <a:spLocks noGrp="1"/>
          </p:cNvSpPr>
          <p:nvPr>
            <p:ph idx="1"/>
          </p:nvPr>
        </p:nvSpPr>
        <p:spPr>
          <a:xfrm>
            <a:off x="1141413" y="1155700"/>
            <a:ext cx="6935786" cy="1335087"/>
          </a:xfrm>
        </p:spPr>
        <p:txBody>
          <a:bodyPr>
            <a:normAutofit/>
          </a:bodyPr>
          <a:lstStyle/>
          <a:p>
            <a:pPr marL="0" indent="0">
              <a:buNone/>
            </a:pPr>
            <a:r>
              <a:rPr lang="es-ES" b="1" dirty="0"/>
              <a:t>Surgió el amor (todavía dura…)</a:t>
            </a:r>
          </a:p>
        </p:txBody>
      </p:sp>
      <p:pic>
        <p:nvPicPr>
          <p:cNvPr id="6" name="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624" y="1897578"/>
            <a:ext cx="2915803" cy="3887737"/>
          </a:xfrm>
          <a:prstGeom prst="rect">
            <a:avLst/>
          </a:prstGeom>
        </p:spPr>
      </p:pic>
      <p:pic>
        <p:nvPicPr>
          <p:cNvPr id="7" name="Imagen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3090" y="2087499"/>
            <a:ext cx="2773362" cy="3697816"/>
          </a:xfrm>
          <a:prstGeom prst="rect">
            <a:avLst/>
          </a:prstGeom>
        </p:spPr>
      </p:pic>
      <p:pic>
        <p:nvPicPr>
          <p:cNvPr id="8" name="Imagen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4365" y="1523407"/>
            <a:ext cx="3619500" cy="4826000"/>
          </a:xfrm>
          <a:prstGeom prst="rect">
            <a:avLst/>
          </a:prstGeom>
        </p:spPr>
      </p:pic>
      <p:pic>
        <p:nvPicPr>
          <p:cNvPr id="5" name="Imagen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5262" y="2987675"/>
            <a:ext cx="2752725" cy="3670300"/>
          </a:xfrm>
          <a:prstGeom prst="rect">
            <a:avLst/>
          </a:prstGeom>
        </p:spPr>
      </p:pic>
    </p:spTree>
    <p:extLst>
      <p:ext uri="{BB962C8B-B14F-4D97-AF65-F5344CB8AC3E}">
        <p14:creationId xmlns:p14="http://schemas.microsoft.com/office/powerpoint/2010/main" val="112515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3897313" y="1371600"/>
            <a:ext cx="4383088" cy="4635501"/>
          </a:xfrm>
        </p:spPr>
        <p:txBody>
          <a:bodyPr>
            <a:normAutofit fontScale="55000" lnSpcReduction="20000"/>
          </a:bodyPr>
          <a:lstStyle/>
          <a:p>
            <a:pPr marL="0" indent="0">
              <a:buNone/>
            </a:pPr>
            <a:r>
              <a:rPr lang="es-ES" b="1" dirty="0"/>
              <a:t>ETAPA 80s</a:t>
            </a:r>
          </a:p>
          <a:p>
            <a:pPr marL="0" indent="0">
              <a:buNone/>
            </a:pPr>
            <a:r>
              <a:rPr lang="es-ES" b="1" dirty="0"/>
              <a:t>HISTORIA DEL SABRINA Y ORMUZ</a:t>
            </a:r>
          </a:p>
          <a:p>
            <a:pPr marL="0" indent="0">
              <a:buNone/>
            </a:pPr>
            <a:r>
              <a:rPr lang="es-ES" b="1" dirty="0"/>
              <a:t>BREVE INTRODUCCIÓN: 4MHZ</a:t>
            </a:r>
          </a:p>
          <a:p>
            <a:pPr marL="0" indent="0">
              <a:buNone/>
            </a:pPr>
            <a:r>
              <a:rPr lang="es-ES" b="1" dirty="0"/>
              <a:t>PRIMERO. LA HORMIGONERA</a:t>
            </a:r>
          </a:p>
          <a:p>
            <a:pPr marL="0" indent="0">
              <a:buNone/>
            </a:pPr>
            <a:r>
              <a:rPr lang="es-ES" b="1" dirty="0"/>
              <a:t>SEGUNDO. LAS IDEAS</a:t>
            </a:r>
          </a:p>
          <a:p>
            <a:pPr marL="0" indent="0">
              <a:buNone/>
            </a:pPr>
            <a:r>
              <a:rPr lang="es-ES" b="1" dirty="0"/>
              <a:t>TERCERO.LOS SPRITES</a:t>
            </a:r>
          </a:p>
          <a:p>
            <a:pPr marL="0" indent="0">
              <a:buNone/>
            </a:pPr>
            <a:r>
              <a:rPr lang="es-ES" b="1" dirty="0"/>
              <a:t>CUARTO. LOS TILES Y MAPAS</a:t>
            </a:r>
          </a:p>
          <a:p>
            <a:pPr marL="0" indent="0">
              <a:buNone/>
            </a:pPr>
            <a:r>
              <a:rPr lang="es-ES" b="1" dirty="0"/>
              <a:t>QUINTO. CRTC</a:t>
            </a:r>
          </a:p>
          <a:p>
            <a:pPr marL="0" indent="0">
              <a:buNone/>
            </a:pPr>
            <a:r>
              <a:rPr lang="es-ES" b="1" dirty="0"/>
              <a:t>SEXTO. LA ORIENTACIÓN A OBJETOS</a:t>
            </a:r>
          </a:p>
          <a:p>
            <a:pPr marL="0" indent="0">
              <a:buNone/>
            </a:pPr>
            <a:r>
              <a:rPr lang="es-ES" b="1" dirty="0"/>
              <a:t>SÉPTIMO. MÚSICA MAESTRO</a:t>
            </a:r>
          </a:p>
          <a:p>
            <a:pPr marL="0" indent="0">
              <a:buNone/>
            </a:pPr>
            <a:r>
              <a:rPr lang="es-ES" b="1" dirty="0"/>
              <a:t>OCTAVO. LOS NOMBRES</a:t>
            </a:r>
          </a:p>
          <a:p>
            <a:pPr marL="0" indent="0">
              <a:buNone/>
            </a:pPr>
            <a:r>
              <a:rPr lang="es-ES" b="1" dirty="0"/>
              <a:t>NOVENO. PUBLICACIÓN WEB</a:t>
            </a:r>
          </a:p>
          <a:p>
            <a:pPr marL="0" indent="0">
              <a:buNone/>
            </a:pPr>
            <a:r>
              <a:rPr lang="es-ES" b="1" dirty="0"/>
              <a:t>DÉCIMO. EDICIONES FÍSICAS</a:t>
            </a:r>
          </a:p>
          <a:p>
            <a:pPr marL="0" indent="0">
              <a:buNone/>
            </a:pPr>
            <a:r>
              <a:rPr lang="es-ES" b="1" dirty="0"/>
              <a:t>UNDÉCIMO. WINAPE</a:t>
            </a:r>
          </a:p>
        </p:txBody>
      </p:sp>
    </p:spTree>
    <p:extLst>
      <p:ext uri="{BB962C8B-B14F-4D97-AF65-F5344CB8AC3E}">
        <p14:creationId xmlns:p14="http://schemas.microsoft.com/office/powerpoint/2010/main" val="415240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BREVE INTRODUCCIÓN: 4MHZ.es (V)</a:t>
            </a:r>
          </a:p>
        </p:txBody>
      </p:sp>
      <p:sp>
        <p:nvSpPr>
          <p:cNvPr id="4" name="Marcador de contenido 3"/>
          <p:cNvSpPr>
            <a:spLocks noGrp="1"/>
          </p:cNvSpPr>
          <p:nvPr>
            <p:ph idx="1"/>
          </p:nvPr>
        </p:nvSpPr>
        <p:spPr>
          <a:xfrm>
            <a:off x="1141413" y="1155700"/>
            <a:ext cx="6935786" cy="1335087"/>
          </a:xfrm>
        </p:spPr>
        <p:txBody>
          <a:bodyPr>
            <a:normAutofit/>
          </a:bodyPr>
          <a:lstStyle/>
          <a:p>
            <a:pPr marL="0" indent="0">
              <a:buNone/>
            </a:pPr>
            <a:r>
              <a:rPr lang="es-ES" b="1" dirty="0"/>
              <a:t>Y de ahí salió la música del Remake de SABRINA</a:t>
            </a:r>
          </a:p>
        </p:txBody>
      </p:sp>
      <p:pic>
        <p:nvPicPr>
          <p:cNvPr id="2050" name="Picture 2" descr="http://amstrad.es/images/sardina-forever-caratula-k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399" y="2193148"/>
            <a:ext cx="9515475" cy="421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BREVE INTRODUCCIÓN: 4MHZ.es (VI)</a:t>
            </a:r>
          </a:p>
        </p:txBody>
      </p:sp>
      <p:sp>
        <p:nvSpPr>
          <p:cNvPr id="4" name="Marcador de contenido 3"/>
          <p:cNvSpPr>
            <a:spLocks noGrp="1"/>
          </p:cNvSpPr>
          <p:nvPr>
            <p:ph idx="1"/>
          </p:nvPr>
        </p:nvSpPr>
        <p:spPr>
          <a:xfrm>
            <a:off x="1141413" y="1155700"/>
            <a:ext cx="6935786" cy="4635501"/>
          </a:xfrm>
        </p:spPr>
        <p:txBody>
          <a:bodyPr/>
          <a:lstStyle/>
          <a:p>
            <a:pPr marL="0" indent="0">
              <a:buNone/>
            </a:pPr>
            <a:r>
              <a:rPr lang="es-ES" b="1" dirty="0"/>
              <a:t>Allá por 2012 nos fisionamos </a:t>
            </a:r>
            <a:r>
              <a:rPr lang="es-ES" b="1" dirty="0" err="1"/>
              <a:t>McKlain</a:t>
            </a:r>
            <a:r>
              <a:rPr lang="es-ES" b="1" dirty="0"/>
              <a:t>, Toni y yo</a:t>
            </a:r>
          </a:p>
          <a:p>
            <a:pPr marL="0" indent="0">
              <a:buNone/>
            </a:pPr>
            <a:r>
              <a:rPr lang="es-ES" b="1" dirty="0"/>
              <a:t>Empezamos el desarrollo del, todavía inacabado: “Juan Carmona en busca del CPC perdido y el reino de la princesa </a:t>
            </a:r>
            <a:r>
              <a:rPr lang="es-ES" b="1" dirty="0" err="1"/>
              <a:t>ochobitera</a:t>
            </a:r>
            <a:r>
              <a:rPr lang="es-ES" b="1" dirty="0"/>
              <a:t>”</a:t>
            </a:r>
          </a:p>
        </p:txBody>
      </p:sp>
      <p:pic>
        <p:nvPicPr>
          <p:cNvPr id="1026" name="Picture 2" descr="https://scontent-lhr3-1.xx.fbcdn.net/v/t1.0-9/10551078_10154472269800341_2493471100740389703_n.jpg?oh=746cdb0a336175a09702f41c1a7e5215&amp;oe=57D6F4B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19547" y="3298605"/>
            <a:ext cx="5779713" cy="3245069"/>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302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BREVE INTRODUCCIÓN: 4MHZ.es (</a:t>
            </a:r>
            <a:r>
              <a:rPr lang="es-ES" dirty="0" err="1"/>
              <a:t>VIi</a:t>
            </a:r>
            <a:r>
              <a:rPr lang="es-ES" dirty="0"/>
              <a:t>)</a:t>
            </a:r>
          </a:p>
        </p:txBody>
      </p:sp>
      <p:sp>
        <p:nvSpPr>
          <p:cNvPr id="4" name="Marcador de contenido 3"/>
          <p:cNvSpPr>
            <a:spLocks noGrp="1"/>
          </p:cNvSpPr>
          <p:nvPr>
            <p:ph idx="1"/>
          </p:nvPr>
        </p:nvSpPr>
        <p:spPr>
          <a:xfrm>
            <a:off x="1141413" y="1155700"/>
            <a:ext cx="6935786" cy="4635501"/>
          </a:xfrm>
        </p:spPr>
        <p:txBody>
          <a:bodyPr/>
          <a:lstStyle/>
          <a:p>
            <a:pPr marL="0" indent="0">
              <a:buNone/>
            </a:pPr>
            <a:r>
              <a:rPr lang="es-ES" b="1" dirty="0"/>
              <a:t>Este fue el germen del motor gráfico que luego hemos utilizado para los AALC</a:t>
            </a:r>
          </a:p>
          <a:p>
            <a:pPr marL="0" indent="0">
              <a:buNone/>
            </a:pPr>
            <a:endParaRPr lang="es-ES" b="1" dirty="0"/>
          </a:p>
          <a:p>
            <a:pPr marL="0" indent="0">
              <a:buNone/>
            </a:pPr>
            <a:r>
              <a:rPr lang="es-ES" b="1" dirty="0"/>
              <a:t>LA HORMIGONERA</a:t>
            </a:r>
          </a:p>
          <a:p>
            <a:pPr marL="0" indent="0">
              <a:buNone/>
            </a:pPr>
            <a:endParaRPr lang="es-ES" b="1" dirty="0"/>
          </a:p>
          <a:p>
            <a:pPr marL="0" indent="0">
              <a:buNone/>
            </a:pPr>
            <a:r>
              <a:rPr lang="es-ES" b="1" dirty="0"/>
              <a:t>(coctelera y churrera </a:t>
            </a:r>
            <a:br>
              <a:rPr lang="es-ES" b="1" dirty="0"/>
            </a:br>
            <a:r>
              <a:rPr lang="es-ES" b="1" dirty="0"/>
              <a:t>ya estaban cogidos XD)</a:t>
            </a:r>
          </a:p>
        </p:txBody>
      </p:sp>
      <p:pic>
        <p:nvPicPr>
          <p:cNvPr id="5" name="Imagen 4"/>
          <p:cNvPicPr>
            <a:picLocks noChangeAspect="1"/>
          </p:cNvPicPr>
          <p:nvPr/>
        </p:nvPicPr>
        <p:blipFill>
          <a:blip r:embed="rId2"/>
          <a:stretch>
            <a:fillRect/>
          </a:stretch>
        </p:blipFill>
        <p:spPr>
          <a:xfrm>
            <a:off x="4924425" y="2195512"/>
            <a:ext cx="6134100" cy="4524979"/>
          </a:xfrm>
          <a:prstGeom prst="rect">
            <a:avLst/>
          </a:prstGeom>
        </p:spPr>
      </p:pic>
    </p:spTree>
    <p:extLst>
      <p:ext uri="{BB962C8B-B14F-4D97-AF65-F5344CB8AC3E}">
        <p14:creationId xmlns:p14="http://schemas.microsoft.com/office/powerpoint/2010/main" val="194928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141413" y="1155700"/>
            <a:ext cx="6935786" cy="4635501"/>
          </a:xfrm>
        </p:spPr>
        <p:txBody>
          <a:bodyPr/>
          <a:lstStyle/>
          <a:p>
            <a:pPr marL="0" indent="0">
              <a:buNone/>
            </a:pPr>
            <a:r>
              <a:rPr lang="es-ES" b="1" dirty="0"/>
              <a:t>En 2015, ante la ausencia de Toni, fusionamos a </a:t>
            </a:r>
            <a:r>
              <a:rPr lang="es-ES" b="1" dirty="0" err="1"/>
              <a:t>DaDman</a:t>
            </a:r>
            <a:r>
              <a:rPr lang="es-ES" b="1" dirty="0"/>
              <a:t> entre nosotros</a:t>
            </a:r>
          </a:p>
          <a:p>
            <a:pPr marL="0" indent="0">
              <a:buNone/>
            </a:pPr>
            <a:r>
              <a:rPr lang="es-ES" b="1" dirty="0"/>
              <a:t>A finales de 2015 publicamos el Adiós a la Casta. </a:t>
            </a:r>
            <a:r>
              <a:rPr lang="es-ES" b="1" dirty="0" err="1"/>
              <a:t>Episode</a:t>
            </a:r>
            <a:r>
              <a:rPr lang="es-ES" b="1" dirty="0"/>
              <a:t> 1.</a:t>
            </a: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6710" y="1183214"/>
            <a:ext cx="2987674" cy="2238422"/>
          </a:xfrm>
          <a:prstGeom prst="rect">
            <a:avLst/>
          </a:prstGeom>
          <a:effectLst>
            <a:outerShdw blurRad="50800" dist="38100" dir="18900000" algn="bl" rotWithShape="0">
              <a:prstClr val="black">
                <a:alpha val="40000"/>
              </a:prstClr>
            </a:outerShdw>
          </a:effectLst>
        </p:spPr>
      </p:pic>
      <p:pic>
        <p:nvPicPr>
          <p:cNvPr id="2050" name="Picture 2" descr="http://www.4mhz.es/wp-content/uploads/2016/03/AALC-DISCO-e145942525381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0064" y="3032550"/>
            <a:ext cx="2363352" cy="3509688"/>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2580121" y="313718"/>
            <a:ext cx="9535679" cy="868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chemeClr val="tx1">
                    <a:lumMod val="95000"/>
                    <a:lumOff val="5000"/>
                  </a:schemeClr>
                </a:solidFill>
                <a:latin typeface="+mj-lt"/>
                <a:ea typeface="+mj-ea"/>
                <a:cs typeface="+mj-cs"/>
              </a:defRPr>
            </a:lvl1pPr>
          </a:lstStyle>
          <a:p>
            <a:r>
              <a:rPr lang="es-ES" dirty="0"/>
              <a:t>BREVE INTRODUCCIÓN: 4MHZ.es (</a:t>
            </a:r>
            <a:r>
              <a:rPr lang="es-ES" dirty="0" err="1"/>
              <a:t>VIIi</a:t>
            </a:r>
            <a:r>
              <a:rPr lang="es-ES" dirty="0"/>
              <a:t>)</a:t>
            </a:r>
          </a:p>
        </p:txBody>
      </p:sp>
    </p:spTree>
    <p:extLst>
      <p:ext uri="{BB962C8B-B14F-4D97-AF65-F5344CB8AC3E}">
        <p14:creationId xmlns:p14="http://schemas.microsoft.com/office/powerpoint/2010/main" val="412432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141413" y="1155700"/>
            <a:ext cx="8793162" cy="4635501"/>
          </a:xfrm>
        </p:spPr>
        <p:txBody>
          <a:bodyPr/>
          <a:lstStyle/>
          <a:p>
            <a:pPr marL="0" indent="0">
              <a:buNone/>
            </a:pPr>
            <a:r>
              <a:rPr lang="es-ES" b="1" dirty="0"/>
              <a:t>Nuevas elecciones y nuevo grafista para el aalc.e2: SAD1942</a:t>
            </a:r>
          </a:p>
        </p:txBody>
      </p:sp>
      <p:sp>
        <p:nvSpPr>
          <p:cNvPr id="9" name="Título 1"/>
          <p:cNvSpPr txBox="1">
            <a:spLocks/>
          </p:cNvSpPr>
          <p:nvPr/>
        </p:nvSpPr>
        <p:spPr>
          <a:xfrm>
            <a:off x="2580121" y="313718"/>
            <a:ext cx="9535679" cy="868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chemeClr val="tx1">
                    <a:lumMod val="95000"/>
                    <a:lumOff val="5000"/>
                  </a:schemeClr>
                </a:solidFill>
                <a:latin typeface="+mj-lt"/>
                <a:ea typeface="+mj-ea"/>
                <a:cs typeface="+mj-cs"/>
              </a:defRPr>
            </a:lvl1pPr>
          </a:lstStyle>
          <a:p>
            <a:r>
              <a:rPr lang="es-ES" dirty="0"/>
              <a:t>BREVE INTRODUCCIÓN: 4MHZ.es (IX)</a:t>
            </a:r>
          </a:p>
        </p:txBody>
      </p:sp>
      <p:pic>
        <p:nvPicPr>
          <p:cNvPr id="2" name="Imagen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3038" y="1857373"/>
            <a:ext cx="5381626" cy="4036220"/>
          </a:xfrm>
          <a:prstGeom prst="rect">
            <a:avLst/>
          </a:prstGeom>
        </p:spPr>
      </p:pic>
      <p:pic>
        <p:nvPicPr>
          <p:cNvPr id="6" name="Imagen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49" y="1857373"/>
            <a:ext cx="5381625" cy="4036219"/>
          </a:xfrm>
          <a:prstGeom prst="rect">
            <a:avLst/>
          </a:prstGeom>
        </p:spPr>
      </p:pic>
      <p:pic>
        <p:nvPicPr>
          <p:cNvPr id="3074" name="Picture 2" descr="http://www.4mhz.es/wp-content/uploads/2016/10/edicion-fisica-1024x57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9525" y="4348757"/>
            <a:ext cx="4257674" cy="239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141413" y="1155700"/>
            <a:ext cx="8793162" cy="4635501"/>
          </a:xfrm>
        </p:spPr>
        <p:txBody>
          <a:bodyPr/>
          <a:lstStyle/>
          <a:p>
            <a:pPr marL="0" indent="0">
              <a:buNone/>
            </a:pPr>
            <a:r>
              <a:rPr lang="es-ES" b="1" dirty="0"/>
              <a:t>Ya no ha habido terceras elecciones y cerramos el </a:t>
            </a:r>
            <a:r>
              <a:rPr lang="es-ES" b="1" dirty="0" err="1"/>
              <a:t>aalc</a:t>
            </a:r>
            <a:r>
              <a:rPr lang="es-ES" b="1" dirty="0"/>
              <a:t>.</a:t>
            </a:r>
          </a:p>
          <a:p>
            <a:pPr marL="0" indent="0">
              <a:buNone/>
            </a:pPr>
            <a:r>
              <a:rPr lang="es-ES" b="1" dirty="0"/>
              <a:t>Pero ya estamos preparando nuestros nuevos proyectos.</a:t>
            </a:r>
          </a:p>
          <a:p>
            <a:pPr marL="0" indent="0">
              <a:buNone/>
            </a:pPr>
            <a:r>
              <a:rPr lang="es-ES" b="1" dirty="0"/>
              <a:t>En el </a:t>
            </a:r>
            <a:r>
              <a:rPr lang="es-ES" b="1" dirty="0" err="1"/>
              <a:t>roadmap</a:t>
            </a:r>
            <a:r>
              <a:rPr lang="es-ES" b="1" dirty="0"/>
              <a:t> tenemos en marcha </a:t>
            </a:r>
          </a:p>
        </p:txBody>
      </p:sp>
      <p:sp>
        <p:nvSpPr>
          <p:cNvPr id="9" name="Título 1"/>
          <p:cNvSpPr txBox="1">
            <a:spLocks/>
          </p:cNvSpPr>
          <p:nvPr/>
        </p:nvSpPr>
        <p:spPr>
          <a:xfrm>
            <a:off x="2580121" y="313718"/>
            <a:ext cx="9535679" cy="868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chemeClr val="tx1">
                    <a:lumMod val="95000"/>
                    <a:lumOff val="5000"/>
                  </a:schemeClr>
                </a:solidFill>
                <a:latin typeface="+mj-lt"/>
                <a:ea typeface="+mj-ea"/>
                <a:cs typeface="+mj-cs"/>
              </a:defRPr>
            </a:lvl1pPr>
          </a:lstStyle>
          <a:p>
            <a:r>
              <a:rPr lang="es-ES" dirty="0"/>
              <a:t>BREVE INTRODUCCIÓN: 4MHZ.es (X)</a:t>
            </a:r>
          </a:p>
        </p:txBody>
      </p:sp>
      <p:pic>
        <p:nvPicPr>
          <p:cNvPr id="4098" name="Picture 2" descr="https://dg9aaz8jl1ktt.cloudfront.net/uploaded_files/000/107/814/verkami_1bb8592f62230b19af695ac50e2a0b2b.jpg?147888308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86175" y="2944631"/>
            <a:ext cx="5024438" cy="356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635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Primero: la HORMIGONERA</a:t>
            </a:r>
          </a:p>
        </p:txBody>
      </p:sp>
      <p:sp>
        <p:nvSpPr>
          <p:cNvPr id="3" name="Marcador de contenido 2"/>
          <p:cNvSpPr>
            <a:spLocks noGrp="1"/>
          </p:cNvSpPr>
          <p:nvPr>
            <p:ph idx="1"/>
          </p:nvPr>
        </p:nvSpPr>
        <p:spPr/>
        <p:txBody>
          <a:bodyPr>
            <a:normAutofit lnSpcReduction="10000"/>
          </a:bodyPr>
          <a:lstStyle/>
          <a:p>
            <a:pPr marL="0" indent="0">
              <a:buNone/>
            </a:pPr>
            <a:r>
              <a:rPr lang="es-ES" dirty="0"/>
              <a:t>Después del inacabado desarrollo de Juan Carmona por parte de 4Mhz.es, quedó en el tintero un motor gráfico que denominamos la Hormigonera.</a:t>
            </a:r>
          </a:p>
          <a:p>
            <a:pPr marL="0" indent="0">
              <a:buNone/>
            </a:pPr>
            <a:r>
              <a:rPr lang="es-ES" dirty="0"/>
              <a:t>Dicho motor tenía todas las rutinas necesarias para:</a:t>
            </a:r>
          </a:p>
          <a:p>
            <a:pPr lvl="1"/>
            <a:r>
              <a:rPr lang="es-ES" dirty="0"/>
              <a:t>Pintar pantallas con TILES 8x8</a:t>
            </a:r>
          </a:p>
          <a:p>
            <a:pPr lvl="1"/>
            <a:r>
              <a:rPr lang="es-ES" dirty="0"/>
              <a:t>Pintar </a:t>
            </a:r>
            <a:r>
              <a:rPr lang="es-ES" dirty="0" err="1"/>
              <a:t>sprites</a:t>
            </a:r>
            <a:r>
              <a:rPr lang="es-ES" dirty="0"/>
              <a:t> sin máscaras</a:t>
            </a:r>
          </a:p>
          <a:p>
            <a:pPr lvl="1"/>
            <a:r>
              <a:rPr lang="es-ES" dirty="0"/>
              <a:t>Pintar </a:t>
            </a:r>
            <a:r>
              <a:rPr lang="es-ES" dirty="0" err="1"/>
              <a:t>sprites</a:t>
            </a:r>
            <a:r>
              <a:rPr lang="es-ES" dirty="0"/>
              <a:t> con máscara usando el color 0 como tal</a:t>
            </a:r>
          </a:p>
          <a:p>
            <a:pPr lvl="1"/>
            <a:r>
              <a:rPr lang="es-ES" dirty="0"/>
              <a:t>Animación de todos los objetos utilizando sus métodos asociados</a:t>
            </a:r>
          </a:p>
          <a:p>
            <a:pPr lvl="1"/>
            <a:r>
              <a:rPr lang="es-ES" dirty="0"/>
              <a:t>Todo ello utilizando rutinas de triple buffer para evitar los </a:t>
            </a:r>
            <a:r>
              <a:rPr lang="es-ES" b="1" dirty="0"/>
              <a:t>parpadeos</a:t>
            </a:r>
            <a:r>
              <a:rPr lang="es-ES" dirty="0"/>
              <a:t> y acelerar los procesos</a:t>
            </a:r>
          </a:p>
          <a:p>
            <a:pPr lvl="1"/>
            <a:r>
              <a:rPr lang="es-ES" dirty="0"/>
              <a:t>Desarrollo en la nube</a:t>
            </a:r>
          </a:p>
          <a:p>
            <a:pPr lvl="1"/>
            <a:r>
              <a:rPr lang="es-ES" dirty="0"/>
              <a:t>Programación orientada a objetos</a:t>
            </a:r>
          </a:p>
        </p:txBody>
      </p:sp>
    </p:spTree>
    <p:extLst>
      <p:ext uri="{BB962C8B-B14F-4D97-AF65-F5344CB8AC3E}">
        <p14:creationId xmlns:p14="http://schemas.microsoft.com/office/powerpoint/2010/main" val="3909811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SEGUNDO: </a:t>
            </a:r>
            <a:r>
              <a:rPr lang="es-ES" dirty="0" err="1"/>
              <a:t>laS</a:t>
            </a:r>
            <a:r>
              <a:rPr lang="es-ES" dirty="0"/>
              <a:t> IDEAS (I)</a:t>
            </a:r>
          </a:p>
        </p:txBody>
      </p:sp>
      <p:sp>
        <p:nvSpPr>
          <p:cNvPr id="3" name="Marcador de contenido 2"/>
          <p:cNvSpPr>
            <a:spLocks noGrp="1"/>
          </p:cNvSpPr>
          <p:nvPr>
            <p:ph idx="1"/>
          </p:nvPr>
        </p:nvSpPr>
        <p:spPr>
          <a:xfrm>
            <a:off x="1141411" y="1182688"/>
            <a:ext cx="9905999" cy="557213"/>
          </a:xfrm>
        </p:spPr>
        <p:txBody>
          <a:bodyPr>
            <a:normAutofit fontScale="85000" lnSpcReduction="10000"/>
          </a:bodyPr>
          <a:lstStyle/>
          <a:p>
            <a:pPr marL="0" indent="0">
              <a:buNone/>
            </a:pPr>
            <a:r>
              <a:rPr lang="es-ES" dirty="0"/>
              <a:t>La idea del aalc.e1 surgió en una conversación de FB Messenger (extracto del 13/05/15):</a:t>
            </a:r>
          </a:p>
        </p:txBody>
      </p:sp>
      <p:sp>
        <p:nvSpPr>
          <p:cNvPr id="4" name="CuadroTexto 3"/>
          <p:cNvSpPr txBox="1"/>
          <p:nvPr/>
        </p:nvSpPr>
        <p:spPr>
          <a:xfrm>
            <a:off x="2329870" y="1892301"/>
            <a:ext cx="7529079" cy="3816429"/>
          </a:xfrm>
          <a:prstGeom prst="rect">
            <a:avLst/>
          </a:prstGeom>
          <a:noFill/>
        </p:spPr>
        <p:txBody>
          <a:bodyPr wrap="square" rtlCol="0">
            <a:spAutoFit/>
          </a:bodyPr>
          <a:lstStyle/>
          <a:p>
            <a:r>
              <a:rPr lang="es-ES" sz="1400" dirty="0"/>
              <a:t>JGN: A ver, ideas para hacer algo con la hormigonera</a:t>
            </a:r>
          </a:p>
          <a:p>
            <a:r>
              <a:rPr lang="es-ES" sz="1400" dirty="0"/>
              <a:t>MCK: Nazis, </a:t>
            </a:r>
            <a:r>
              <a:rPr lang="es-ES" sz="1400" dirty="0" err="1"/>
              <a:t>zombies</a:t>
            </a:r>
            <a:r>
              <a:rPr lang="es-ES" sz="1400" dirty="0"/>
              <a:t>, robots</a:t>
            </a:r>
          </a:p>
          <a:p>
            <a:r>
              <a:rPr lang="es-ES" sz="1400" dirty="0"/>
              <a:t>DAD: Robots </a:t>
            </a:r>
            <a:r>
              <a:rPr lang="es-ES" sz="1400" dirty="0" err="1"/>
              <a:t>zombies</a:t>
            </a:r>
            <a:r>
              <a:rPr lang="es-ES" sz="1400" dirty="0"/>
              <a:t> a las órdenes de Hitler</a:t>
            </a:r>
          </a:p>
          <a:p>
            <a:r>
              <a:rPr lang="es-ES" sz="1400" dirty="0"/>
              <a:t>DAD: Hitler a diseñado una arma mortífera llamada </a:t>
            </a:r>
            <a:r>
              <a:rPr lang="es-ES" sz="1400" dirty="0" err="1"/>
              <a:t>Spectram</a:t>
            </a:r>
            <a:endParaRPr lang="es-ES" sz="1400" dirty="0"/>
          </a:p>
          <a:p>
            <a:r>
              <a:rPr lang="es-ES" sz="1400" dirty="0"/>
              <a:t>JGN: Pues franco en busca de </a:t>
            </a:r>
            <a:r>
              <a:rPr lang="es-ES" sz="1400" dirty="0" err="1"/>
              <a:t>hitler</a:t>
            </a:r>
            <a:r>
              <a:rPr lang="es-ES" sz="1400" dirty="0"/>
              <a:t>, XDDDDDD</a:t>
            </a:r>
          </a:p>
          <a:p>
            <a:r>
              <a:rPr lang="es-ES" sz="1400" dirty="0"/>
              <a:t>MCK: Ostia, no hay cojones</a:t>
            </a:r>
          </a:p>
          <a:p>
            <a:r>
              <a:rPr lang="es-ES" sz="1400" dirty="0"/>
              <a:t>JGN: Por mi si</a:t>
            </a:r>
          </a:p>
          <a:p>
            <a:r>
              <a:rPr lang="es-ES" dirty="0">
                <a:solidFill>
                  <a:srgbClr val="FF0000"/>
                </a:solidFill>
              </a:rPr>
              <a:t>DAD: Ostras... Un juego de Pablo Iglesias luchando contra el resto del mundo</a:t>
            </a:r>
          </a:p>
          <a:p>
            <a:r>
              <a:rPr lang="es-ES" sz="1400" dirty="0"/>
              <a:t>JGN: Pero tiene que haber tetas</a:t>
            </a:r>
          </a:p>
          <a:p>
            <a:r>
              <a:rPr lang="es-ES" sz="1400" dirty="0"/>
              <a:t>JGN: El coleta contra todos</a:t>
            </a:r>
          </a:p>
          <a:p>
            <a:r>
              <a:rPr lang="es-ES" sz="1400" dirty="0"/>
              <a:t>DAD: Aznar tiene un ejército de robots...</a:t>
            </a:r>
          </a:p>
          <a:p>
            <a:r>
              <a:rPr lang="es-ES" sz="1400" dirty="0"/>
              <a:t>MCK:	</a:t>
            </a:r>
            <a:r>
              <a:rPr lang="es-ES" sz="1400" dirty="0" err="1"/>
              <a:t>Montoro</a:t>
            </a:r>
            <a:r>
              <a:rPr lang="es-ES" sz="1400" dirty="0"/>
              <a:t>, la de personajes deformes que tenemos en el PP. </a:t>
            </a:r>
          </a:p>
          <a:p>
            <a:r>
              <a:rPr lang="es-ES" sz="1400" dirty="0"/>
              <a:t>	</a:t>
            </a:r>
            <a:r>
              <a:rPr lang="es-ES" sz="1400" dirty="0" err="1"/>
              <a:t>politicos</a:t>
            </a:r>
            <a:r>
              <a:rPr lang="es-ES" sz="1400" dirty="0"/>
              <a:t> corruptos</a:t>
            </a:r>
          </a:p>
          <a:p>
            <a:r>
              <a:rPr lang="es-ES" sz="1400" dirty="0"/>
              <a:t>	mordidas</a:t>
            </a:r>
          </a:p>
          <a:p>
            <a:r>
              <a:rPr lang="es-ES" sz="1400" dirty="0"/>
              <a:t>	sobres</a:t>
            </a:r>
          </a:p>
          <a:p>
            <a:r>
              <a:rPr lang="es-ES" sz="1400" dirty="0"/>
              <a:t>	la burbuja inmobiliaria</a:t>
            </a:r>
          </a:p>
          <a:p>
            <a:r>
              <a:rPr lang="es-ES" sz="1400" dirty="0"/>
              <a:t>	material tenemos XD</a:t>
            </a:r>
          </a:p>
        </p:txBody>
      </p:sp>
    </p:spTree>
    <p:extLst>
      <p:ext uri="{BB962C8B-B14F-4D97-AF65-F5344CB8AC3E}">
        <p14:creationId xmlns:p14="http://schemas.microsoft.com/office/powerpoint/2010/main" val="318847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SEGUNDO: </a:t>
            </a:r>
            <a:r>
              <a:rPr lang="es-ES" dirty="0" err="1"/>
              <a:t>laS</a:t>
            </a:r>
            <a:r>
              <a:rPr lang="es-ES" dirty="0"/>
              <a:t> IDEAS (II)</a:t>
            </a:r>
          </a:p>
        </p:txBody>
      </p:sp>
      <p:sp>
        <p:nvSpPr>
          <p:cNvPr id="3" name="Marcador de contenido 2"/>
          <p:cNvSpPr>
            <a:spLocks noGrp="1"/>
          </p:cNvSpPr>
          <p:nvPr>
            <p:ph idx="1"/>
          </p:nvPr>
        </p:nvSpPr>
        <p:spPr>
          <a:xfrm>
            <a:off x="1141411" y="1182688"/>
            <a:ext cx="9905999" cy="5256212"/>
          </a:xfrm>
        </p:spPr>
        <p:txBody>
          <a:bodyPr>
            <a:normAutofit/>
          </a:bodyPr>
          <a:lstStyle/>
          <a:p>
            <a:pPr marL="0" indent="0">
              <a:buNone/>
            </a:pPr>
            <a:r>
              <a:rPr lang="es-ES" dirty="0"/>
              <a:t>La idea del aalc.e2 era clara. Segundas elecciones, segundo episodio.</a:t>
            </a:r>
          </a:p>
          <a:p>
            <a:pPr marL="0" indent="0">
              <a:buNone/>
            </a:pPr>
            <a:r>
              <a:rPr lang="es-ES" dirty="0"/>
              <a:t>Ante las posibles e inminentes terceras elecciones ya estaba todo preparado para el episodio FINAL. La idea era acabar con todos los políticos, pero hubo acuerdo y no ha habido episodio final.</a:t>
            </a:r>
          </a:p>
          <a:p>
            <a:pPr marL="0" indent="0">
              <a:buNone/>
            </a:pPr>
            <a:r>
              <a:rPr lang="es-ES" dirty="0"/>
              <a:t>SAD1942 planteó que tenía un proyecto parado desde hacía casi un año por incomparecencia del programador y decidimos acabarlo en 4mhz.es</a:t>
            </a:r>
          </a:p>
        </p:txBody>
      </p:sp>
      <p:pic>
        <p:nvPicPr>
          <p:cNvPr id="5" name="Picture 2" descr="https://dg9aaz8jl1ktt.cloudfront.net/uploaded_files/000/107/814/verkami_1bb8592f62230b19af695ac50e2a0b2b.jpg?147888308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95750" y="4239825"/>
            <a:ext cx="3519488" cy="249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210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TERCERO: LOS SPRITES</a:t>
            </a:r>
          </a:p>
        </p:txBody>
      </p:sp>
      <p:pic>
        <p:nvPicPr>
          <p:cNvPr id="3" name="Imagen 2"/>
          <p:cNvPicPr>
            <a:picLocks noChangeAspect="1"/>
          </p:cNvPicPr>
          <p:nvPr/>
        </p:nvPicPr>
        <p:blipFill>
          <a:blip r:embed="rId2"/>
          <a:stretch>
            <a:fillRect/>
          </a:stretch>
        </p:blipFill>
        <p:spPr>
          <a:xfrm>
            <a:off x="1676399" y="1266825"/>
            <a:ext cx="4810125" cy="5417228"/>
          </a:xfrm>
          <a:prstGeom prst="rect">
            <a:avLst/>
          </a:prstGeom>
        </p:spPr>
      </p:pic>
      <p:sp>
        <p:nvSpPr>
          <p:cNvPr id="4" name="CuadroTexto 3"/>
          <p:cNvSpPr txBox="1"/>
          <p:nvPr/>
        </p:nvSpPr>
        <p:spPr>
          <a:xfrm>
            <a:off x="7105650" y="1819275"/>
            <a:ext cx="4533900" cy="3970318"/>
          </a:xfrm>
          <a:prstGeom prst="rect">
            <a:avLst/>
          </a:prstGeom>
          <a:noFill/>
        </p:spPr>
        <p:txBody>
          <a:bodyPr wrap="square" rtlCol="0">
            <a:spAutoFit/>
          </a:bodyPr>
          <a:lstStyle/>
          <a:p>
            <a:r>
              <a:rPr lang="es-ES" dirty="0"/>
              <a:t>Hemos añadido nuevas animaciones al personaje.</a:t>
            </a:r>
          </a:p>
          <a:p>
            <a:endParaRPr lang="es-ES" dirty="0"/>
          </a:p>
          <a:p>
            <a:r>
              <a:rPr lang="es-ES" dirty="0"/>
              <a:t>Pablo no contaba con animación de agacharse, sólo de arrastrarse.</a:t>
            </a:r>
          </a:p>
          <a:p>
            <a:endParaRPr lang="es-ES" dirty="0"/>
          </a:p>
          <a:p>
            <a:r>
              <a:rPr lang="es-ES" dirty="0"/>
              <a:t>La animación de la bandera de Venezuela ha sido sustituida por otra durmiendo y sacándose mocos.</a:t>
            </a:r>
          </a:p>
          <a:p>
            <a:endParaRPr lang="es-ES" dirty="0"/>
          </a:p>
          <a:p>
            <a:r>
              <a:rPr lang="es-ES" dirty="0"/>
              <a:t>El salto y la caída, ahora tienen varios </a:t>
            </a:r>
            <a:r>
              <a:rPr lang="es-ES" dirty="0" err="1"/>
              <a:t>frames</a:t>
            </a:r>
            <a:r>
              <a:rPr lang="es-ES" dirty="0"/>
              <a:t>.</a:t>
            </a:r>
          </a:p>
          <a:p>
            <a:endParaRPr lang="es-ES" dirty="0"/>
          </a:p>
          <a:p>
            <a:r>
              <a:rPr lang="es-ES" dirty="0"/>
              <a:t>Además, hemos añadido animación cuando está quieto, parpadeando.</a:t>
            </a:r>
          </a:p>
        </p:txBody>
      </p:sp>
    </p:spTree>
    <p:extLst>
      <p:ext uri="{BB962C8B-B14F-4D97-AF65-F5344CB8AC3E}">
        <p14:creationId xmlns:p14="http://schemas.microsoft.com/office/powerpoint/2010/main" val="184254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ETAPA 80s (I)</a:t>
            </a:r>
          </a:p>
        </p:txBody>
      </p:sp>
      <p:sp>
        <p:nvSpPr>
          <p:cNvPr id="4" name="Marcador de contenido 3"/>
          <p:cNvSpPr>
            <a:spLocks noGrp="1"/>
          </p:cNvSpPr>
          <p:nvPr>
            <p:ph idx="1"/>
          </p:nvPr>
        </p:nvSpPr>
        <p:spPr>
          <a:xfrm>
            <a:off x="1141412" y="1155700"/>
            <a:ext cx="10555287" cy="5197475"/>
          </a:xfrm>
        </p:spPr>
        <p:txBody>
          <a:bodyPr>
            <a:normAutofit/>
          </a:bodyPr>
          <a:lstStyle/>
          <a:p>
            <a:pPr marL="0" indent="0">
              <a:buNone/>
            </a:pPr>
            <a:r>
              <a:rPr lang="es-ES" b="1" dirty="0"/>
              <a:t>Eran los 80.</a:t>
            </a:r>
          </a:p>
          <a:p>
            <a:pPr marL="0" indent="0">
              <a:buNone/>
            </a:pPr>
            <a:r>
              <a:rPr lang="es-ES" b="1" dirty="0"/>
              <a:t>Los juegos costaban cerca de 2000 ptas. y con una paga mucho menor no daba para comprar juegos, así que me dediqué a hacerlos en casa para deleite de mi hermano.</a:t>
            </a:r>
          </a:p>
          <a:p>
            <a:pPr marL="0" indent="0">
              <a:buNone/>
            </a:pPr>
            <a:r>
              <a:rPr lang="es-ES" b="1" dirty="0"/>
              <a:t>Veía que los juegos “comerciales”, en su mayoría, iban </a:t>
            </a:r>
            <a:r>
              <a:rPr lang="es-ES" b="1" strike="sngStrike" dirty="0"/>
              <a:t>follados</a:t>
            </a:r>
            <a:r>
              <a:rPr lang="es-ES" b="1" dirty="0"/>
              <a:t> muy rápido. Los míos, en BASIC, permitían ver cómo se dibujaban los pixeles.</a:t>
            </a:r>
          </a:p>
          <a:p>
            <a:pPr marL="0" indent="0">
              <a:buNone/>
            </a:pPr>
            <a:r>
              <a:rPr lang="es-ES" b="1" dirty="0"/>
              <a:t>Así que investigando con lo poco que se podía investigar (revistas y poco más), descubrí unas líneas muy extrañas en algunos programas de revistas.</a:t>
            </a:r>
          </a:p>
        </p:txBody>
      </p:sp>
    </p:spTree>
    <p:extLst>
      <p:ext uri="{BB962C8B-B14F-4D97-AF65-F5344CB8AC3E}">
        <p14:creationId xmlns:p14="http://schemas.microsoft.com/office/powerpoint/2010/main" val="3853426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TERCERO: LOS SPRITES (II)</a:t>
            </a:r>
          </a:p>
        </p:txBody>
      </p:sp>
      <p:sp>
        <p:nvSpPr>
          <p:cNvPr id="8" name="Marcador de contenido 2"/>
          <p:cNvSpPr>
            <a:spLocks noGrp="1"/>
          </p:cNvSpPr>
          <p:nvPr>
            <p:ph idx="1"/>
          </p:nvPr>
        </p:nvSpPr>
        <p:spPr>
          <a:xfrm>
            <a:off x="1141412" y="1155700"/>
            <a:ext cx="9905999" cy="5346700"/>
          </a:xfrm>
        </p:spPr>
        <p:txBody>
          <a:bodyPr>
            <a:normAutofit/>
          </a:bodyPr>
          <a:lstStyle/>
          <a:p>
            <a:pPr marL="0" indent="0">
              <a:buNone/>
            </a:pPr>
            <a:r>
              <a:rPr lang="es-ES" dirty="0"/>
              <a:t>A partir de la versión de la Hormigonera del episodio 2 se han sustituido los programas en Python por ejecutables hechos en </a:t>
            </a:r>
            <a:r>
              <a:rPr lang="es-ES" dirty="0" err="1"/>
              <a:t>FreeBasic</a:t>
            </a:r>
            <a:r>
              <a:rPr lang="es-ES" dirty="0"/>
              <a:t> que pasan los </a:t>
            </a:r>
            <a:r>
              <a:rPr lang="es-ES" dirty="0" err="1"/>
              <a:t>BMPs</a:t>
            </a:r>
            <a:r>
              <a:rPr lang="es-ES" dirty="0"/>
              <a:t> a ficheros </a:t>
            </a:r>
            <a:r>
              <a:rPr lang="es-ES" dirty="0" err="1"/>
              <a:t>bin</a:t>
            </a:r>
            <a:r>
              <a:rPr lang="es-ES" dirty="0"/>
              <a:t> legibles por nuestros </a:t>
            </a:r>
            <a:r>
              <a:rPr lang="es-ES" dirty="0" err="1"/>
              <a:t>CPCs</a:t>
            </a:r>
            <a:endParaRPr lang="es-ES" dirty="0"/>
          </a:p>
          <a:p>
            <a:pPr marL="0" indent="0">
              <a:buNone/>
            </a:pPr>
            <a:r>
              <a:rPr lang="es-ES" dirty="0"/>
              <a:t>Hay </a:t>
            </a:r>
            <a:r>
              <a:rPr lang="es-ES" dirty="0" err="1"/>
              <a:t>mútiples</a:t>
            </a:r>
            <a:r>
              <a:rPr lang="es-ES" dirty="0"/>
              <a:t> tamaños de </a:t>
            </a:r>
            <a:r>
              <a:rPr lang="es-ES" dirty="0" err="1"/>
              <a:t>sprites</a:t>
            </a:r>
            <a:r>
              <a:rPr lang="es-ES" dirty="0"/>
              <a:t> en la hormigonera:</a:t>
            </a:r>
          </a:p>
          <a:p>
            <a:endParaRPr lang="es-ES" dirty="0"/>
          </a:p>
          <a:p>
            <a:endParaRPr lang="es-ES" dirty="0"/>
          </a:p>
        </p:txBody>
      </p:sp>
      <p:sp>
        <p:nvSpPr>
          <p:cNvPr id="7" name="CuadroTexto 6"/>
          <p:cNvSpPr txBox="1"/>
          <p:nvPr/>
        </p:nvSpPr>
        <p:spPr>
          <a:xfrm>
            <a:off x="2524125" y="3327061"/>
            <a:ext cx="7823200" cy="1200329"/>
          </a:xfrm>
          <a:prstGeom prst="rect">
            <a:avLst/>
          </a:prstGeom>
          <a:noFill/>
        </p:spPr>
        <p:txBody>
          <a:bodyPr wrap="square" rtlCol="0">
            <a:spAutoFit/>
          </a:bodyPr>
          <a:lstStyle/>
          <a:p>
            <a:pPr algn="ctr"/>
            <a:r>
              <a:rPr lang="es-ES" sz="2400" dirty="0">
                <a:solidFill>
                  <a:srgbClr val="FF0000"/>
                </a:solidFill>
              </a:rPr>
              <a:t>Para cada tamaño hay una rutina ASM distinta, se pierde espacio de memoria en el código, pero se optimiza la velocidad para cada tamaño</a:t>
            </a:r>
          </a:p>
        </p:txBody>
      </p:sp>
    </p:spTree>
    <p:extLst>
      <p:ext uri="{BB962C8B-B14F-4D97-AF65-F5344CB8AC3E}">
        <p14:creationId xmlns:p14="http://schemas.microsoft.com/office/powerpoint/2010/main" val="251779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TERCERO: LOS SPRITES (III)</a:t>
            </a:r>
          </a:p>
        </p:txBody>
      </p:sp>
      <p:sp>
        <p:nvSpPr>
          <p:cNvPr id="8" name="Marcador de contenido 2"/>
          <p:cNvSpPr>
            <a:spLocks noGrp="1"/>
          </p:cNvSpPr>
          <p:nvPr>
            <p:ph idx="1"/>
          </p:nvPr>
        </p:nvSpPr>
        <p:spPr>
          <a:xfrm>
            <a:off x="1141412" y="1155700"/>
            <a:ext cx="9905999" cy="5346700"/>
          </a:xfrm>
        </p:spPr>
        <p:txBody>
          <a:bodyPr>
            <a:normAutofit/>
          </a:bodyPr>
          <a:lstStyle/>
          <a:p>
            <a:pPr marL="0" indent="0">
              <a:buNone/>
            </a:pPr>
            <a:r>
              <a:rPr lang="es-ES" dirty="0"/>
              <a:t>Se mantiene la rutina de </a:t>
            </a:r>
            <a:r>
              <a:rPr lang="es-ES" dirty="0" err="1"/>
              <a:t>sprites</a:t>
            </a:r>
            <a:r>
              <a:rPr lang="es-ES" dirty="0"/>
              <a:t> desde el aalc.e1, que es igual independientemente del modo usado.</a:t>
            </a:r>
          </a:p>
          <a:p>
            <a:pPr marL="0" indent="0">
              <a:buNone/>
            </a:pPr>
            <a:r>
              <a:rPr lang="es-ES" dirty="0"/>
              <a:t>Los </a:t>
            </a:r>
            <a:r>
              <a:rPr lang="es-ES" dirty="0" err="1"/>
              <a:t>sprites</a:t>
            </a:r>
            <a:r>
              <a:rPr lang="es-ES" dirty="0"/>
              <a:t> se almacenan desordenados en memoria para aprovechar el orden de la memoria de vídeo.</a:t>
            </a:r>
          </a:p>
          <a:p>
            <a:pPr marL="0" indent="0">
              <a:buNone/>
            </a:pPr>
            <a:r>
              <a:rPr lang="es-ES" dirty="0"/>
              <a:t>Cómo sabemos casi todos, el CPC almacena la memoria de vídeo en 8 bloques de 2KB. Cada bloque equivale a cada línea consecutiva, de manera que para saltar UNA línea hay que hacer una operación matemática. Si un </a:t>
            </a:r>
            <a:r>
              <a:rPr lang="es-ES" dirty="0" err="1"/>
              <a:t>sprite</a:t>
            </a:r>
            <a:r>
              <a:rPr lang="es-ES" dirty="0"/>
              <a:t> tiene 24 líneas, habría que hacer 24 operaciones, pero desordenando el </a:t>
            </a:r>
            <a:r>
              <a:rPr lang="es-ES" dirty="0" err="1"/>
              <a:t>sprite</a:t>
            </a:r>
            <a:r>
              <a:rPr lang="es-ES" dirty="0"/>
              <a:t> las dejamos en 8</a:t>
            </a:r>
          </a:p>
          <a:p>
            <a:endParaRPr lang="es-ES" dirty="0"/>
          </a:p>
          <a:p>
            <a:endParaRPr lang="es-ES" dirty="0"/>
          </a:p>
        </p:txBody>
      </p:sp>
    </p:spTree>
    <p:extLst>
      <p:ext uri="{BB962C8B-B14F-4D97-AF65-F5344CB8AC3E}">
        <p14:creationId xmlns:p14="http://schemas.microsoft.com/office/powerpoint/2010/main" val="674944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TERCERO: RUTINA SPRITES (IV)</a:t>
            </a:r>
          </a:p>
        </p:txBody>
      </p:sp>
      <p:sp>
        <p:nvSpPr>
          <p:cNvPr id="7" name="Rectángulo 6"/>
          <p:cNvSpPr/>
          <p:nvPr/>
        </p:nvSpPr>
        <p:spPr>
          <a:xfrm>
            <a:off x="7417894" y="1387870"/>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01</a:t>
            </a:r>
          </a:p>
        </p:txBody>
      </p:sp>
      <p:sp>
        <p:nvSpPr>
          <p:cNvPr id="15" name="CuadroTexto 14"/>
          <p:cNvSpPr txBox="1"/>
          <p:nvPr/>
        </p:nvSpPr>
        <p:spPr>
          <a:xfrm>
            <a:off x="7779712" y="1030288"/>
            <a:ext cx="2408032" cy="369332"/>
          </a:xfrm>
          <a:prstGeom prst="rect">
            <a:avLst/>
          </a:prstGeom>
          <a:noFill/>
        </p:spPr>
        <p:txBody>
          <a:bodyPr wrap="none" rtlCol="0">
            <a:spAutoFit/>
          </a:bodyPr>
          <a:lstStyle/>
          <a:p>
            <a:r>
              <a:rPr lang="es-ES" dirty="0">
                <a:solidFill>
                  <a:srgbClr val="FF0000"/>
                </a:solidFill>
              </a:rPr>
              <a:t>ORDEN ÓPTIMO (8*24)</a:t>
            </a:r>
          </a:p>
        </p:txBody>
      </p:sp>
      <p:sp>
        <p:nvSpPr>
          <p:cNvPr id="41" name="Rectángulo 40"/>
          <p:cNvSpPr/>
          <p:nvPr/>
        </p:nvSpPr>
        <p:spPr>
          <a:xfrm>
            <a:off x="8142360" y="1387870"/>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02</a:t>
            </a:r>
          </a:p>
        </p:txBody>
      </p:sp>
      <p:sp>
        <p:nvSpPr>
          <p:cNvPr id="42" name="Rectángulo 41"/>
          <p:cNvSpPr/>
          <p:nvPr/>
        </p:nvSpPr>
        <p:spPr>
          <a:xfrm>
            <a:off x="8865996" y="1387870"/>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03</a:t>
            </a:r>
          </a:p>
        </p:txBody>
      </p:sp>
      <p:sp>
        <p:nvSpPr>
          <p:cNvPr id="43" name="Rectángulo 42"/>
          <p:cNvSpPr/>
          <p:nvPr/>
        </p:nvSpPr>
        <p:spPr>
          <a:xfrm>
            <a:off x="9589632" y="1387870"/>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04</a:t>
            </a:r>
          </a:p>
        </p:txBody>
      </p:sp>
      <p:sp>
        <p:nvSpPr>
          <p:cNvPr id="44" name="Rectángulo 43"/>
          <p:cNvSpPr/>
          <p:nvPr/>
        </p:nvSpPr>
        <p:spPr>
          <a:xfrm>
            <a:off x="7417894" y="2859336"/>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05</a:t>
            </a:r>
          </a:p>
        </p:txBody>
      </p:sp>
      <p:sp>
        <p:nvSpPr>
          <p:cNvPr id="45" name="Rectángulo 44"/>
          <p:cNvSpPr/>
          <p:nvPr/>
        </p:nvSpPr>
        <p:spPr>
          <a:xfrm>
            <a:off x="8142360" y="2859336"/>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06</a:t>
            </a:r>
          </a:p>
        </p:txBody>
      </p:sp>
      <p:sp>
        <p:nvSpPr>
          <p:cNvPr id="46" name="Rectángulo 45"/>
          <p:cNvSpPr/>
          <p:nvPr/>
        </p:nvSpPr>
        <p:spPr>
          <a:xfrm>
            <a:off x="8865996" y="2859336"/>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07</a:t>
            </a:r>
          </a:p>
        </p:txBody>
      </p:sp>
      <p:sp>
        <p:nvSpPr>
          <p:cNvPr id="47" name="Rectángulo 46"/>
          <p:cNvSpPr/>
          <p:nvPr/>
        </p:nvSpPr>
        <p:spPr>
          <a:xfrm>
            <a:off x="9589632" y="2859336"/>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08</a:t>
            </a:r>
          </a:p>
        </p:txBody>
      </p:sp>
      <p:sp>
        <p:nvSpPr>
          <p:cNvPr id="48" name="Rectángulo 47"/>
          <p:cNvSpPr/>
          <p:nvPr/>
        </p:nvSpPr>
        <p:spPr>
          <a:xfrm>
            <a:off x="7417894" y="4328357"/>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09</a:t>
            </a:r>
          </a:p>
        </p:txBody>
      </p:sp>
      <p:sp>
        <p:nvSpPr>
          <p:cNvPr id="49" name="Rectángulo 48"/>
          <p:cNvSpPr/>
          <p:nvPr/>
        </p:nvSpPr>
        <p:spPr>
          <a:xfrm>
            <a:off x="8142360" y="4328357"/>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10</a:t>
            </a:r>
          </a:p>
        </p:txBody>
      </p:sp>
      <p:sp>
        <p:nvSpPr>
          <p:cNvPr id="50" name="Rectángulo 49"/>
          <p:cNvSpPr/>
          <p:nvPr/>
        </p:nvSpPr>
        <p:spPr>
          <a:xfrm>
            <a:off x="8865996" y="4328357"/>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11</a:t>
            </a:r>
          </a:p>
        </p:txBody>
      </p:sp>
      <p:sp>
        <p:nvSpPr>
          <p:cNvPr id="51" name="Rectángulo 50"/>
          <p:cNvSpPr/>
          <p:nvPr/>
        </p:nvSpPr>
        <p:spPr>
          <a:xfrm>
            <a:off x="9589632" y="4328357"/>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12</a:t>
            </a:r>
          </a:p>
        </p:txBody>
      </p:sp>
      <p:sp>
        <p:nvSpPr>
          <p:cNvPr id="52" name="Rectángulo 51"/>
          <p:cNvSpPr/>
          <p:nvPr/>
        </p:nvSpPr>
        <p:spPr>
          <a:xfrm>
            <a:off x="7469826" y="1568208"/>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13</a:t>
            </a:r>
          </a:p>
        </p:txBody>
      </p:sp>
      <p:sp>
        <p:nvSpPr>
          <p:cNvPr id="53" name="Rectángulo 52"/>
          <p:cNvSpPr/>
          <p:nvPr/>
        </p:nvSpPr>
        <p:spPr>
          <a:xfrm>
            <a:off x="8194292" y="1568208"/>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14</a:t>
            </a:r>
          </a:p>
        </p:txBody>
      </p:sp>
      <p:sp>
        <p:nvSpPr>
          <p:cNvPr id="54" name="Rectángulo 53"/>
          <p:cNvSpPr/>
          <p:nvPr/>
        </p:nvSpPr>
        <p:spPr>
          <a:xfrm>
            <a:off x="8917928" y="1568208"/>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15</a:t>
            </a:r>
          </a:p>
        </p:txBody>
      </p:sp>
      <p:sp>
        <p:nvSpPr>
          <p:cNvPr id="55" name="Rectángulo 54"/>
          <p:cNvSpPr/>
          <p:nvPr/>
        </p:nvSpPr>
        <p:spPr>
          <a:xfrm>
            <a:off x="9641564" y="1568208"/>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16</a:t>
            </a:r>
          </a:p>
        </p:txBody>
      </p:sp>
      <p:sp>
        <p:nvSpPr>
          <p:cNvPr id="56" name="Rectángulo 55"/>
          <p:cNvSpPr/>
          <p:nvPr/>
        </p:nvSpPr>
        <p:spPr>
          <a:xfrm>
            <a:off x="7469826" y="3032252"/>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17</a:t>
            </a:r>
          </a:p>
        </p:txBody>
      </p:sp>
      <p:sp>
        <p:nvSpPr>
          <p:cNvPr id="57" name="Rectángulo 56"/>
          <p:cNvSpPr/>
          <p:nvPr/>
        </p:nvSpPr>
        <p:spPr>
          <a:xfrm>
            <a:off x="8194292" y="3032252"/>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18</a:t>
            </a:r>
          </a:p>
        </p:txBody>
      </p:sp>
      <p:sp>
        <p:nvSpPr>
          <p:cNvPr id="58" name="Rectángulo 57"/>
          <p:cNvSpPr/>
          <p:nvPr/>
        </p:nvSpPr>
        <p:spPr>
          <a:xfrm>
            <a:off x="8917928" y="3032252"/>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19</a:t>
            </a:r>
          </a:p>
        </p:txBody>
      </p:sp>
      <p:sp>
        <p:nvSpPr>
          <p:cNvPr id="59" name="Rectángulo 58"/>
          <p:cNvSpPr/>
          <p:nvPr/>
        </p:nvSpPr>
        <p:spPr>
          <a:xfrm>
            <a:off x="9641564" y="3032252"/>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20</a:t>
            </a:r>
          </a:p>
        </p:txBody>
      </p:sp>
      <p:sp>
        <p:nvSpPr>
          <p:cNvPr id="60" name="Rectángulo 59"/>
          <p:cNvSpPr/>
          <p:nvPr/>
        </p:nvSpPr>
        <p:spPr>
          <a:xfrm>
            <a:off x="7469826" y="4511663"/>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21</a:t>
            </a:r>
          </a:p>
        </p:txBody>
      </p:sp>
      <p:sp>
        <p:nvSpPr>
          <p:cNvPr id="61" name="Rectángulo 60"/>
          <p:cNvSpPr/>
          <p:nvPr/>
        </p:nvSpPr>
        <p:spPr>
          <a:xfrm>
            <a:off x="8194292" y="4511663"/>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22</a:t>
            </a:r>
          </a:p>
        </p:txBody>
      </p:sp>
      <p:sp>
        <p:nvSpPr>
          <p:cNvPr id="62" name="Rectángulo 61"/>
          <p:cNvSpPr/>
          <p:nvPr/>
        </p:nvSpPr>
        <p:spPr>
          <a:xfrm>
            <a:off x="8917928" y="4511663"/>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23</a:t>
            </a:r>
          </a:p>
        </p:txBody>
      </p:sp>
      <p:sp>
        <p:nvSpPr>
          <p:cNvPr id="63" name="Rectángulo 62"/>
          <p:cNvSpPr/>
          <p:nvPr/>
        </p:nvSpPr>
        <p:spPr>
          <a:xfrm>
            <a:off x="9641564" y="4511663"/>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24</a:t>
            </a:r>
          </a:p>
        </p:txBody>
      </p:sp>
      <p:sp>
        <p:nvSpPr>
          <p:cNvPr id="64" name="Rectángulo 63"/>
          <p:cNvSpPr/>
          <p:nvPr/>
        </p:nvSpPr>
        <p:spPr>
          <a:xfrm>
            <a:off x="7503750" y="1748546"/>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25</a:t>
            </a:r>
          </a:p>
        </p:txBody>
      </p:sp>
      <p:sp>
        <p:nvSpPr>
          <p:cNvPr id="65" name="Rectángulo 64"/>
          <p:cNvSpPr/>
          <p:nvPr/>
        </p:nvSpPr>
        <p:spPr>
          <a:xfrm>
            <a:off x="8228216" y="1748546"/>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26</a:t>
            </a:r>
          </a:p>
        </p:txBody>
      </p:sp>
      <p:sp>
        <p:nvSpPr>
          <p:cNvPr id="66" name="Rectángulo 65"/>
          <p:cNvSpPr/>
          <p:nvPr/>
        </p:nvSpPr>
        <p:spPr>
          <a:xfrm>
            <a:off x="8951852" y="1748546"/>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27</a:t>
            </a:r>
          </a:p>
        </p:txBody>
      </p:sp>
      <p:sp>
        <p:nvSpPr>
          <p:cNvPr id="67" name="Rectángulo 66"/>
          <p:cNvSpPr/>
          <p:nvPr/>
        </p:nvSpPr>
        <p:spPr>
          <a:xfrm>
            <a:off x="9675488" y="1748546"/>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28</a:t>
            </a:r>
          </a:p>
        </p:txBody>
      </p:sp>
      <p:sp>
        <p:nvSpPr>
          <p:cNvPr id="68" name="Rectángulo 67"/>
          <p:cNvSpPr/>
          <p:nvPr/>
        </p:nvSpPr>
        <p:spPr>
          <a:xfrm>
            <a:off x="7503750" y="3205168"/>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29</a:t>
            </a:r>
          </a:p>
        </p:txBody>
      </p:sp>
      <p:sp>
        <p:nvSpPr>
          <p:cNvPr id="69" name="Rectángulo 68"/>
          <p:cNvSpPr/>
          <p:nvPr/>
        </p:nvSpPr>
        <p:spPr>
          <a:xfrm>
            <a:off x="8228216" y="3205168"/>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30</a:t>
            </a:r>
          </a:p>
        </p:txBody>
      </p:sp>
      <p:sp>
        <p:nvSpPr>
          <p:cNvPr id="70" name="Rectángulo 69"/>
          <p:cNvSpPr/>
          <p:nvPr/>
        </p:nvSpPr>
        <p:spPr>
          <a:xfrm>
            <a:off x="8951852" y="3205168"/>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31</a:t>
            </a:r>
          </a:p>
        </p:txBody>
      </p:sp>
      <p:sp>
        <p:nvSpPr>
          <p:cNvPr id="71" name="Rectángulo 70"/>
          <p:cNvSpPr/>
          <p:nvPr/>
        </p:nvSpPr>
        <p:spPr>
          <a:xfrm>
            <a:off x="9675488" y="3205168"/>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32</a:t>
            </a:r>
          </a:p>
        </p:txBody>
      </p:sp>
      <p:sp>
        <p:nvSpPr>
          <p:cNvPr id="72" name="Rectángulo 71"/>
          <p:cNvSpPr/>
          <p:nvPr/>
        </p:nvSpPr>
        <p:spPr>
          <a:xfrm>
            <a:off x="7503750" y="4684579"/>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33</a:t>
            </a:r>
          </a:p>
        </p:txBody>
      </p:sp>
      <p:sp>
        <p:nvSpPr>
          <p:cNvPr id="73" name="Rectángulo 72"/>
          <p:cNvSpPr/>
          <p:nvPr/>
        </p:nvSpPr>
        <p:spPr>
          <a:xfrm>
            <a:off x="8228216" y="4684579"/>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34</a:t>
            </a:r>
          </a:p>
        </p:txBody>
      </p:sp>
      <p:sp>
        <p:nvSpPr>
          <p:cNvPr id="74" name="Rectángulo 73"/>
          <p:cNvSpPr/>
          <p:nvPr/>
        </p:nvSpPr>
        <p:spPr>
          <a:xfrm>
            <a:off x="8951852" y="4684579"/>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35</a:t>
            </a:r>
          </a:p>
        </p:txBody>
      </p:sp>
      <p:sp>
        <p:nvSpPr>
          <p:cNvPr id="75" name="Rectángulo 74"/>
          <p:cNvSpPr/>
          <p:nvPr/>
        </p:nvSpPr>
        <p:spPr>
          <a:xfrm>
            <a:off x="9675488" y="4684579"/>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36</a:t>
            </a:r>
          </a:p>
        </p:txBody>
      </p:sp>
      <p:sp>
        <p:nvSpPr>
          <p:cNvPr id="76" name="Rectángulo 75"/>
          <p:cNvSpPr/>
          <p:nvPr/>
        </p:nvSpPr>
        <p:spPr>
          <a:xfrm>
            <a:off x="7553338" y="192176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37</a:t>
            </a:r>
          </a:p>
        </p:txBody>
      </p:sp>
      <p:sp>
        <p:nvSpPr>
          <p:cNvPr id="77" name="Rectángulo 76"/>
          <p:cNvSpPr/>
          <p:nvPr/>
        </p:nvSpPr>
        <p:spPr>
          <a:xfrm>
            <a:off x="8277804" y="192176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38</a:t>
            </a:r>
          </a:p>
        </p:txBody>
      </p:sp>
      <p:sp>
        <p:nvSpPr>
          <p:cNvPr id="78" name="Rectángulo 77"/>
          <p:cNvSpPr/>
          <p:nvPr/>
        </p:nvSpPr>
        <p:spPr>
          <a:xfrm>
            <a:off x="9001440" y="192176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39</a:t>
            </a:r>
          </a:p>
        </p:txBody>
      </p:sp>
      <p:sp>
        <p:nvSpPr>
          <p:cNvPr id="79" name="Rectángulo 78"/>
          <p:cNvSpPr/>
          <p:nvPr/>
        </p:nvSpPr>
        <p:spPr>
          <a:xfrm>
            <a:off x="9725076" y="192176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40</a:t>
            </a:r>
          </a:p>
        </p:txBody>
      </p:sp>
      <p:sp>
        <p:nvSpPr>
          <p:cNvPr id="80" name="Rectángulo 79"/>
          <p:cNvSpPr/>
          <p:nvPr/>
        </p:nvSpPr>
        <p:spPr>
          <a:xfrm>
            <a:off x="7630750" y="210922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49</a:t>
            </a:r>
          </a:p>
        </p:txBody>
      </p:sp>
      <p:sp>
        <p:nvSpPr>
          <p:cNvPr id="81" name="Rectángulo 80"/>
          <p:cNvSpPr/>
          <p:nvPr/>
        </p:nvSpPr>
        <p:spPr>
          <a:xfrm>
            <a:off x="8355216" y="210922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50</a:t>
            </a:r>
          </a:p>
        </p:txBody>
      </p:sp>
      <p:sp>
        <p:nvSpPr>
          <p:cNvPr id="82" name="Rectángulo 81"/>
          <p:cNvSpPr/>
          <p:nvPr/>
        </p:nvSpPr>
        <p:spPr>
          <a:xfrm>
            <a:off x="9078852" y="210922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51</a:t>
            </a:r>
          </a:p>
        </p:txBody>
      </p:sp>
      <p:sp>
        <p:nvSpPr>
          <p:cNvPr id="83" name="Rectángulo 82"/>
          <p:cNvSpPr/>
          <p:nvPr/>
        </p:nvSpPr>
        <p:spPr>
          <a:xfrm>
            <a:off x="9802488" y="210922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52</a:t>
            </a:r>
          </a:p>
        </p:txBody>
      </p:sp>
      <p:sp>
        <p:nvSpPr>
          <p:cNvPr id="84" name="Rectángulo 83"/>
          <p:cNvSpPr/>
          <p:nvPr/>
        </p:nvSpPr>
        <p:spPr>
          <a:xfrm>
            <a:off x="7680338" y="229236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85" name="Rectángulo 84"/>
          <p:cNvSpPr/>
          <p:nvPr/>
        </p:nvSpPr>
        <p:spPr>
          <a:xfrm>
            <a:off x="8404804" y="229236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86" name="Rectángulo 85"/>
          <p:cNvSpPr/>
          <p:nvPr/>
        </p:nvSpPr>
        <p:spPr>
          <a:xfrm>
            <a:off x="9128440" y="229236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87" name="Rectángulo 86"/>
          <p:cNvSpPr/>
          <p:nvPr/>
        </p:nvSpPr>
        <p:spPr>
          <a:xfrm>
            <a:off x="9852076" y="229236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88" name="Rectángulo 87"/>
          <p:cNvSpPr/>
          <p:nvPr/>
        </p:nvSpPr>
        <p:spPr>
          <a:xfrm>
            <a:off x="7757750" y="246501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89" name="Rectángulo 88"/>
          <p:cNvSpPr/>
          <p:nvPr/>
        </p:nvSpPr>
        <p:spPr>
          <a:xfrm>
            <a:off x="8482216" y="246501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90" name="Rectángulo 89"/>
          <p:cNvSpPr/>
          <p:nvPr/>
        </p:nvSpPr>
        <p:spPr>
          <a:xfrm>
            <a:off x="9205852" y="246501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91" name="Rectángulo 90"/>
          <p:cNvSpPr/>
          <p:nvPr/>
        </p:nvSpPr>
        <p:spPr>
          <a:xfrm>
            <a:off x="9929488" y="246501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92" name="Rectángulo 91"/>
          <p:cNvSpPr/>
          <p:nvPr/>
        </p:nvSpPr>
        <p:spPr>
          <a:xfrm>
            <a:off x="7807338" y="264815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93" name="Rectángulo 92"/>
          <p:cNvSpPr/>
          <p:nvPr/>
        </p:nvSpPr>
        <p:spPr>
          <a:xfrm>
            <a:off x="8531804" y="264815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94" name="Rectángulo 93"/>
          <p:cNvSpPr/>
          <p:nvPr/>
        </p:nvSpPr>
        <p:spPr>
          <a:xfrm>
            <a:off x="9255440" y="264815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95" name="Rectángulo 94"/>
          <p:cNvSpPr/>
          <p:nvPr/>
        </p:nvSpPr>
        <p:spPr>
          <a:xfrm>
            <a:off x="9979076" y="264815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96" name="Rectángulo 95"/>
          <p:cNvSpPr/>
          <p:nvPr/>
        </p:nvSpPr>
        <p:spPr>
          <a:xfrm>
            <a:off x="7536844" y="337808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41</a:t>
            </a:r>
          </a:p>
        </p:txBody>
      </p:sp>
      <p:sp>
        <p:nvSpPr>
          <p:cNvPr id="97" name="Rectángulo 96"/>
          <p:cNvSpPr/>
          <p:nvPr/>
        </p:nvSpPr>
        <p:spPr>
          <a:xfrm>
            <a:off x="8261310" y="337808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42</a:t>
            </a:r>
          </a:p>
        </p:txBody>
      </p:sp>
      <p:sp>
        <p:nvSpPr>
          <p:cNvPr id="98" name="Rectángulo 97"/>
          <p:cNvSpPr/>
          <p:nvPr/>
        </p:nvSpPr>
        <p:spPr>
          <a:xfrm>
            <a:off x="8984946" y="337808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43</a:t>
            </a:r>
          </a:p>
        </p:txBody>
      </p:sp>
      <p:sp>
        <p:nvSpPr>
          <p:cNvPr id="99" name="Rectángulo 98"/>
          <p:cNvSpPr/>
          <p:nvPr/>
        </p:nvSpPr>
        <p:spPr>
          <a:xfrm>
            <a:off x="9708582" y="337808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44</a:t>
            </a:r>
          </a:p>
        </p:txBody>
      </p:sp>
      <p:sp>
        <p:nvSpPr>
          <p:cNvPr id="100" name="Rectángulo 99"/>
          <p:cNvSpPr/>
          <p:nvPr/>
        </p:nvSpPr>
        <p:spPr>
          <a:xfrm>
            <a:off x="7614256" y="356554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53</a:t>
            </a:r>
          </a:p>
        </p:txBody>
      </p:sp>
      <p:sp>
        <p:nvSpPr>
          <p:cNvPr id="101" name="Rectángulo 100"/>
          <p:cNvSpPr/>
          <p:nvPr/>
        </p:nvSpPr>
        <p:spPr>
          <a:xfrm>
            <a:off x="8338722" y="356554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54</a:t>
            </a:r>
          </a:p>
        </p:txBody>
      </p:sp>
      <p:sp>
        <p:nvSpPr>
          <p:cNvPr id="102" name="Rectángulo 101"/>
          <p:cNvSpPr/>
          <p:nvPr/>
        </p:nvSpPr>
        <p:spPr>
          <a:xfrm>
            <a:off x="9062358" y="356554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55</a:t>
            </a:r>
          </a:p>
        </p:txBody>
      </p:sp>
      <p:sp>
        <p:nvSpPr>
          <p:cNvPr id="103" name="Rectángulo 102"/>
          <p:cNvSpPr/>
          <p:nvPr/>
        </p:nvSpPr>
        <p:spPr>
          <a:xfrm>
            <a:off x="9785994" y="356554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56</a:t>
            </a:r>
          </a:p>
        </p:txBody>
      </p:sp>
      <p:sp>
        <p:nvSpPr>
          <p:cNvPr id="116" name="Rectángulo 115"/>
          <p:cNvSpPr/>
          <p:nvPr/>
        </p:nvSpPr>
        <p:spPr>
          <a:xfrm>
            <a:off x="7555300" y="4867289"/>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45</a:t>
            </a:r>
          </a:p>
        </p:txBody>
      </p:sp>
      <p:sp>
        <p:nvSpPr>
          <p:cNvPr id="117" name="Rectángulo 116"/>
          <p:cNvSpPr/>
          <p:nvPr/>
        </p:nvSpPr>
        <p:spPr>
          <a:xfrm>
            <a:off x="8279766" y="4867289"/>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46</a:t>
            </a:r>
          </a:p>
        </p:txBody>
      </p:sp>
      <p:sp>
        <p:nvSpPr>
          <p:cNvPr id="118" name="Rectángulo 117"/>
          <p:cNvSpPr/>
          <p:nvPr/>
        </p:nvSpPr>
        <p:spPr>
          <a:xfrm>
            <a:off x="9003402" y="4867289"/>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47</a:t>
            </a:r>
          </a:p>
        </p:txBody>
      </p:sp>
      <p:sp>
        <p:nvSpPr>
          <p:cNvPr id="119" name="Rectángulo 118"/>
          <p:cNvSpPr/>
          <p:nvPr/>
        </p:nvSpPr>
        <p:spPr>
          <a:xfrm>
            <a:off x="9727038" y="4867289"/>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48</a:t>
            </a:r>
          </a:p>
        </p:txBody>
      </p:sp>
      <p:sp>
        <p:nvSpPr>
          <p:cNvPr id="120" name="Rectángulo 119"/>
          <p:cNvSpPr/>
          <p:nvPr/>
        </p:nvSpPr>
        <p:spPr>
          <a:xfrm>
            <a:off x="7630750" y="5049999"/>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57</a:t>
            </a:r>
          </a:p>
        </p:txBody>
      </p:sp>
      <p:sp>
        <p:nvSpPr>
          <p:cNvPr id="121" name="Rectángulo 120"/>
          <p:cNvSpPr/>
          <p:nvPr/>
        </p:nvSpPr>
        <p:spPr>
          <a:xfrm>
            <a:off x="8355216" y="5049999"/>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58</a:t>
            </a:r>
          </a:p>
        </p:txBody>
      </p:sp>
      <p:sp>
        <p:nvSpPr>
          <p:cNvPr id="122" name="Rectángulo 121"/>
          <p:cNvSpPr/>
          <p:nvPr/>
        </p:nvSpPr>
        <p:spPr>
          <a:xfrm>
            <a:off x="9078852" y="5049999"/>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59</a:t>
            </a:r>
          </a:p>
        </p:txBody>
      </p:sp>
      <p:sp>
        <p:nvSpPr>
          <p:cNvPr id="123" name="Rectángulo 122"/>
          <p:cNvSpPr/>
          <p:nvPr/>
        </p:nvSpPr>
        <p:spPr>
          <a:xfrm>
            <a:off x="9802488" y="5049999"/>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60</a:t>
            </a:r>
          </a:p>
        </p:txBody>
      </p:sp>
      <p:sp>
        <p:nvSpPr>
          <p:cNvPr id="124" name="Rectángulo 123"/>
          <p:cNvSpPr/>
          <p:nvPr/>
        </p:nvSpPr>
        <p:spPr>
          <a:xfrm>
            <a:off x="7680338" y="375064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25" name="Rectángulo 124"/>
          <p:cNvSpPr/>
          <p:nvPr/>
        </p:nvSpPr>
        <p:spPr>
          <a:xfrm>
            <a:off x="8404804" y="375064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26" name="Rectángulo 125"/>
          <p:cNvSpPr/>
          <p:nvPr/>
        </p:nvSpPr>
        <p:spPr>
          <a:xfrm>
            <a:off x="9128440" y="375064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27" name="Rectángulo 126"/>
          <p:cNvSpPr/>
          <p:nvPr/>
        </p:nvSpPr>
        <p:spPr>
          <a:xfrm>
            <a:off x="9852076" y="375064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28" name="Rectángulo 127"/>
          <p:cNvSpPr/>
          <p:nvPr/>
        </p:nvSpPr>
        <p:spPr>
          <a:xfrm>
            <a:off x="7757750" y="3923297"/>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29" name="Rectángulo 128"/>
          <p:cNvSpPr/>
          <p:nvPr/>
        </p:nvSpPr>
        <p:spPr>
          <a:xfrm>
            <a:off x="8482216" y="3923297"/>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0" name="Rectángulo 129"/>
          <p:cNvSpPr/>
          <p:nvPr/>
        </p:nvSpPr>
        <p:spPr>
          <a:xfrm>
            <a:off x="9205852" y="3923297"/>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1" name="Rectángulo 130"/>
          <p:cNvSpPr/>
          <p:nvPr/>
        </p:nvSpPr>
        <p:spPr>
          <a:xfrm>
            <a:off x="9929488" y="3923297"/>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2" name="Rectángulo 131"/>
          <p:cNvSpPr/>
          <p:nvPr/>
        </p:nvSpPr>
        <p:spPr>
          <a:xfrm>
            <a:off x="7807338" y="4106437"/>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3" name="Rectángulo 132"/>
          <p:cNvSpPr/>
          <p:nvPr/>
        </p:nvSpPr>
        <p:spPr>
          <a:xfrm>
            <a:off x="8531804" y="4106437"/>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4" name="Rectángulo 133"/>
          <p:cNvSpPr/>
          <p:nvPr/>
        </p:nvSpPr>
        <p:spPr>
          <a:xfrm>
            <a:off x="9255440" y="4106437"/>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5" name="Rectángulo 134"/>
          <p:cNvSpPr/>
          <p:nvPr/>
        </p:nvSpPr>
        <p:spPr>
          <a:xfrm>
            <a:off x="9979076" y="4106437"/>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6" name="Rectángulo 135"/>
          <p:cNvSpPr/>
          <p:nvPr/>
        </p:nvSpPr>
        <p:spPr>
          <a:xfrm>
            <a:off x="7680338" y="523134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7" name="Rectángulo 136"/>
          <p:cNvSpPr/>
          <p:nvPr/>
        </p:nvSpPr>
        <p:spPr>
          <a:xfrm>
            <a:off x="8404804" y="523134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8" name="Rectángulo 137"/>
          <p:cNvSpPr/>
          <p:nvPr/>
        </p:nvSpPr>
        <p:spPr>
          <a:xfrm>
            <a:off x="9128440" y="523134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39" name="Rectángulo 138"/>
          <p:cNvSpPr/>
          <p:nvPr/>
        </p:nvSpPr>
        <p:spPr>
          <a:xfrm>
            <a:off x="9852076" y="5231343"/>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40" name="Rectángulo 139"/>
          <p:cNvSpPr/>
          <p:nvPr/>
        </p:nvSpPr>
        <p:spPr>
          <a:xfrm>
            <a:off x="7757750" y="540399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41" name="Rectángulo 140"/>
          <p:cNvSpPr/>
          <p:nvPr/>
        </p:nvSpPr>
        <p:spPr>
          <a:xfrm>
            <a:off x="8482216" y="540399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42" name="Rectángulo 141"/>
          <p:cNvSpPr/>
          <p:nvPr/>
        </p:nvSpPr>
        <p:spPr>
          <a:xfrm>
            <a:off x="9205852" y="540399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43" name="Rectángulo 142"/>
          <p:cNvSpPr/>
          <p:nvPr/>
        </p:nvSpPr>
        <p:spPr>
          <a:xfrm>
            <a:off x="9929488" y="540399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44" name="Rectángulo 143"/>
          <p:cNvSpPr/>
          <p:nvPr/>
        </p:nvSpPr>
        <p:spPr>
          <a:xfrm>
            <a:off x="7807338" y="558713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45" name="Rectángulo 144"/>
          <p:cNvSpPr/>
          <p:nvPr/>
        </p:nvSpPr>
        <p:spPr>
          <a:xfrm>
            <a:off x="8531804" y="558713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46" name="Rectángulo 145"/>
          <p:cNvSpPr/>
          <p:nvPr/>
        </p:nvSpPr>
        <p:spPr>
          <a:xfrm>
            <a:off x="9255440" y="558713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47" name="Rectángulo 146"/>
          <p:cNvSpPr/>
          <p:nvPr/>
        </p:nvSpPr>
        <p:spPr>
          <a:xfrm>
            <a:off x="9979076" y="5587135"/>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48" name="Rectángulo 147"/>
          <p:cNvSpPr/>
          <p:nvPr/>
        </p:nvSpPr>
        <p:spPr>
          <a:xfrm>
            <a:off x="6248717" y="1387870"/>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01</a:t>
            </a:r>
          </a:p>
        </p:txBody>
      </p:sp>
      <p:sp>
        <p:nvSpPr>
          <p:cNvPr id="149" name="Rectángulo 148"/>
          <p:cNvSpPr/>
          <p:nvPr/>
        </p:nvSpPr>
        <p:spPr>
          <a:xfrm>
            <a:off x="6248717" y="2859336"/>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02</a:t>
            </a:r>
          </a:p>
        </p:txBody>
      </p:sp>
      <p:sp>
        <p:nvSpPr>
          <p:cNvPr id="150" name="Rectángulo 149"/>
          <p:cNvSpPr/>
          <p:nvPr/>
        </p:nvSpPr>
        <p:spPr>
          <a:xfrm>
            <a:off x="6248717" y="4328357"/>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03</a:t>
            </a:r>
          </a:p>
        </p:txBody>
      </p:sp>
      <p:sp>
        <p:nvSpPr>
          <p:cNvPr id="151" name="Rectángulo 150"/>
          <p:cNvSpPr/>
          <p:nvPr/>
        </p:nvSpPr>
        <p:spPr>
          <a:xfrm>
            <a:off x="6250470" y="1568208"/>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04</a:t>
            </a:r>
          </a:p>
        </p:txBody>
      </p:sp>
      <p:sp>
        <p:nvSpPr>
          <p:cNvPr id="152" name="Rectángulo 151"/>
          <p:cNvSpPr/>
          <p:nvPr/>
        </p:nvSpPr>
        <p:spPr>
          <a:xfrm>
            <a:off x="6250470" y="3039674"/>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05</a:t>
            </a:r>
          </a:p>
        </p:txBody>
      </p:sp>
      <p:sp>
        <p:nvSpPr>
          <p:cNvPr id="153" name="Rectángulo 152"/>
          <p:cNvSpPr/>
          <p:nvPr/>
        </p:nvSpPr>
        <p:spPr>
          <a:xfrm>
            <a:off x="6250470" y="4508695"/>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06</a:t>
            </a:r>
          </a:p>
        </p:txBody>
      </p:sp>
      <p:sp>
        <p:nvSpPr>
          <p:cNvPr id="154" name="Rectángulo 153"/>
          <p:cNvSpPr/>
          <p:nvPr/>
        </p:nvSpPr>
        <p:spPr>
          <a:xfrm>
            <a:off x="6249290" y="174545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07</a:t>
            </a:r>
          </a:p>
        </p:txBody>
      </p:sp>
      <p:sp>
        <p:nvSpPr>
          <p:cNvPr id="155" name="Rectángulo 154"/>
          <p:cNvSpPr/>
          <p:nvPr/>
        </p:nvSpPr>
        <p:spPr>
          <a:xfrm>
            <a:off x="6249290" y="3216918"/>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08</a:t>
            </a:r>
          </a:p>
        </p:txBody>
      </p:sp>
      <p:sp>
        <p:nvSpPr>
          <p:cNvPr id="156" name="Rectángulo 155"/>
          <p:cNvSpPr/>
          <p:nvPr/>
        </p:nvSpPr>
        <p:spPr>
          <a:xfrm>
            <a:off x="6249290" y="4685939"/>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09</a:t>
            </a:r>
          </a:p>
        </p:txBody>
      </p:sp>
      <p:sp>
        <p:nvSpPr>
          <p:cNvPr id="157" name="Rectángulo 156"/>
          <p:cNvSpPr/>
          <p:nvPr/>
        </p:nvSpPr>
        <p:spPr>
          <a:xfrm>
            <a:off x="6251682" y="1918368"/>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58" name="Rectángulo 157"/>
          <p:cNvSpPr/>
          <p:nvPr/>
        </p:nvSpPr>
        <p:spPr>
          <a:xfrm>
            <a:off x="6251682" y="3389834"/>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59" name="Rectángulo 158"/>
          <p:cNvSpPr/>
          <p:nvPr/>
        </p:nvSpPr>
        <p:spPr>
          <a:xfrm>
            <a:off x="6251682" y="4858855"/>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0" name="Rectángulo 159"/>
          <p:cNvSpPr/>
          <p:nvPr/>
        </p:nvSpPr>
        <p:spPr>
          <a:xfrm>
            <a:off x="6252288" y="2098706"/>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1" name="Rectángulo 160"/>
          <p:cNvSpPr/>
          <p:nvPr/>
        </p:nvSpPr>
        <p:spPr>
          <a:xfrm>
            <a:off x="6252288" y="3570172"/>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2" name="Rectángulo 161"/>
          <p:cNvSpPr/>
          <p:nvPr/>
        </p:nvSpPr>
        <p:spPr>
          <a:xfrm>
            <a:off x="6252288" y="5039193"/>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3" name="Rectángulo 162"/>
          <p:cNvSpPr/>
          <p:nvPr/>
        </p:nvSpPr>
        <p:spPr>
          <a:xfrm>
            <a:off x="6251973" y="2271622"/>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4" name="Rectángulo 163"/>
          <p:cNvSpPr/>
          <p:nvPr/>
        </p:nvSpPr>
        <p:spPr>
          <a:xfrm>
            <a:off x="6251973" y="3743088"/>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5" name="Rectángulo 164"/>
          <p:cNvSpPr/>
          <p:nvPr/>
        </p:nvSpPr>
        <p:spPr>
          <a:xfrm>
            <a:off x="6251973" y="5212109"/>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6" name="Rectángulo 165"/>
          <p:cNvSpPr/>
          <p:nvPr/>
        </p:nvSpPr>
        <p:spPr>
          <a:xfrm>
            <a:off x="6253487" y="2448866"/>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7" name="Rectángulo 166"/>
          <p:cNvSpPr/>
          <p:nvPr/>
        </p:nvSpPr>
        <p:spPr>
          <a:xfrm>
            <a:off x="6253487" y="3920332"/>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8" name="Rectángulo 167"/>
          <p:cNvSpPr/>
          <p:nvPr/>
        </p:nvSpPr>
        <p:spPr>
          <a:xfrm>
            <a:off x="6253487" y="5389353"/>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69" name="Rectángulo 168"/>
          <p:cNvSpPr/>
          <p:nvPr/>
        </p:nvSpPr>
        <p:spPr>
          <a:xfrm>
            <a:off x="6253487" y="2617454"/>
            <a:ext cx="723636" cy="1729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70" name="Rectángulo 169"/>
          <p:cNvSpPr/>
          <p:nvPr/>
        </p:nvSpPr>
        <p:spPr>
          <a:xfrm>
            <a:off x="6253487" y="4088920"/>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71" name="Rectángulo 170"/>
          <p:cNvSpPr/>
          <p:nvPr/>
        </p:nvSpPr>
        <p:spPr>
          <a:xfrm>
            <a:off x="6253487" y="5557941"/>
            <a:ext cx="723636" cy="17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a:t>
            </a:r>
          </a:p>
        </p:txBody>
      </p:sp>
      <p:sp>
        <p:nvSpPr>
          <p:cNvPr id="172" name="Rectángulo 171"/>
          <p:cNvSpPr/>
          <p:nvPr/>
        </p:nvSpPr>
        <p:spPr>
          <a:xfrm>
            <a:off x="1119043" y="1460787"/>
            <a:ext cx="6096000" cy="3970318"/>
          </a:xfrm>
          <a:prstGeom prst="rect">
            <a:avLst/>
          </a:prstGeom>
        </p:spPr>
        <p:txBody>
          <a:bodyPr>
            <a:spAutoFit/>
          </a:bodyPr>
          <a:lstStyle/>
          <a:p>
            <a:r>
              <a:rPr lang="es-ES" dirty="0"/>
              <a:t>IY: Dirección del SPRITE</a:t>
            </a:r>
          </a:p>
          <a:p>
            <a:r>
              <a:rPr lang="es-ES" dirty="0"/>
              <a:t>D: Dirección de la tabla de máscaras </a:t>
            </a:r>
            <a:r>
              <a:rPr lang="es-ES" dirty="0" err="1"/>
              <a:t>precompilada</a:t>
            </a:r>
            <a:endParaRPr lang="es-ES" dirty="0"/>
          </a:p>
          <a:p>
            <a:r>
              <a:rPr lang="es-ES" dirty="0"/>
              <a:t>HL: Dirección de Pantalla</a:t>
            </a:r>
          </a:p>
          <a:p>
            <a:endParaRPr lang="es-ES" dirty="0"/>
          </a:p>
          <a:p>
            <a:r>
              <a:rPr lang="es-ES" dirty="0"/>
              <a:t>	LD   E,(IY+0)</a:t>
            </a:r>
          </a:p>
          <a:p>
            <a:r>
              <a:rPr lang="es-ES" dirty="0"/>
              <a:t>	LD   A,(DE)	</a:t>
            </a:r>
          </a:p>
          <a:p>
            <a:r>
              <a:rPr lang="es-ES" dirty="0"/>
              <a:t>	AND  (HL)</a:t>
            </a:r>
          </a:p>
          <a:p>
            <a:r>
              <a:rPr lang="es-ES" dirty="0"/>
              <a:t>	OR   E</a:t>
            </a:r>
          </a:p>
          <a:p>
            <a:r>
              <a:rPr lang="es-ES" dirty="0"/>
              <a:t>	LD   (HL),A</a:t>
            </a:r>
          </a:p>
          <a:p>
            <a:endParaRPr lang="es-ES" dirty="0"/>
          </a:p>
          <a:p>
            <a:r>
              <a:rPr lang="es-ES" dirty="0"/>
              <a:t>	INC  L</a:t>
            </a:r>
          </a:p>
          <a:p>
            <a:r>
              <a:rPr lang="es-ES" dirty="0" err="1"/>
              <a:t>Ó</a:t>
            </a:r>
            <a:endParaRPr lang="es-ES" dirty="0"/>
          </a:p>
          <a:p>
            <a:r>
              <a:rPr lang="es-ES" dirty="0"/>
              <a:t>	LD   BC,ANCHO_MAPA*2-3</a:t>
            </a:r>
          </a:p>
          <a:p>
            <a:r>
              <a:rPr lang="es-ES" dirty="0"/>
              <a:t>	ADD  HL,BC</a:t>
            </a:r>
          </a:p>
        </p:txBody>
      </p:sp>
    </p:spTree>
    <p:extLst>
      <p:ext uri="{BB962C8B-B14F-4D97-AF65-F5344CB8AC3E}">
        <p14:creationId xmlns:p14="http://schemas.microsoft.com/office/powerpoint/2010/main" val="2572567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CUARTO: LOS TILES Y MAPAS (I)</a:t>
            </a: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9974" y="1117995"/>
            <a:ext cx="8239125" cy="5149453"/>
          </a:xfrm>
          <a:prstGeom prst="rect">
            <a:avLst/>
          </a:prstGeom>
        </p:spPr>
      </p:pic>
      <p:sp>
        <p:nvSpPr>
          <p:cNvPr id="6" name="CuadroTexto 5"/>
          <p:cNvSpPr txBox="1"/>
          <p:nvPr/>
        </p:nvSpPr>
        <p:spPr>
          <a:xfrm>
            <a:off x="457200" y="1809750"/>
            <a:ext cx="2895600" cy="2862322"/>
          </a:xfrm>
          <a:prstGeom prst="rect">
            <a:avLst/>
          </a:prstGeom>
          <a:noFill/>
        </p:spPr>
        <p:txBody>
          <a:bodyPr wrap="square" rtlCol="0">
            <a:spAutoFit/>
          </a:bodyPr>
          <a:lstStyle/>
          <a:p>
            <a:r>
              <a:rPr lang="es-ES" dirty="0"/>
              <a:t>A partir del aalc.e2 hemos empezado a utilizar el Pro </a:t>
            </a:r>
            <a:r>
              <a:rPr lang="es-ES" dirty="0" err="1"/>
              <a:t>Motion</a:t>
            </a:r>
            <a:r>
              <a:rPr lang="es-ES" dirty="0"/>
              <a:t> NG en lugar del anterior programa.</a:t>
            </a:r>
          </a:p>
          <a:p>
            <a:endParaRPr lang="es-ES" dirty="0"/>
          </a:p>
          <a:p>
            <a:r>
              <a:rPr lang="es-ES" dirty="0"/>
              <a:t>Permite trabajar a mayor velocidad y tiene una rutina de exportación propia que genera TILES y mapas en formato TXM</a:t>
            </a:r>
          </a:p>
        </p:txBody>
      </p:sp>
    </p:spTree>
    <p:extLst>
      <p:ext uri="{BB962C8B-B14F-4D97-AF65-F5344CB8AC3E}">
        <p14:creationId xmlns:p14="http://schemas.microsoft.com/office/powerpoint/2010/main" val="3877905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CUARTO: LOS TILES Y MAPAS (II)</a:t>
            </a:r>
          </a:p>
        </p:txBody>
      </p:sp>
      <p:sp>
        <p:nvSpPr>
          <p:cNvPr id="7" name="Marcador de contenido 2"/>
          <p:cNvSpPr>
            <a:spLocks noGrp="1"/>
          </p:cNvSpPr>
          <p:nvPr>
            <p:ph idx="1"/>
          </p:nvPr>
        </p:nvSpPr>
        <p:spPr>
          <a:xfrm>
            <a:off x="1141412" y="1155700"/>
            <a:ext cx="9905999" cy="5346700"/>
          </a:xfrm>
        </p:spPr>
        <p:txBody>
          <a:bodyPr>
            <a:normAutofit/>
          </a:bodyPr>
          <a:lstStyle/>
          <a:p>
            <a:pPr marL="0" indent="0">
              <a:buNone/>
            </a:pPr>
            <a:r>
              <a:rPr lang="es-ES" dirty="0"/>
              <a:t>Una vez tenemos el formato TXM y los tiles en BMP se exportan a formato legible por nuestros </a:t>
            </a:r>
            <a:r>
              <a:rPr lang="es-ES" dirty="0" err="1"/>
              <a:t>CPCs</a:t>
            </a:r>
            <a:r>
              <a:rPr lang="es-ES" dirty="0"/>
              <a:t>.</a:t>
            </a:r>
          </a:p>
          <a:p>
            <a:pPr marL="0" indent="0">
              <a:buNone/>
            </a:pPr>
            <a:r>
              <a:rPr lang="es-ES" dirty="0"/>
              <a:t>Para ello se usan ejecutables creados con </a:t>
            </a:r>
            <a:r>
              <a:rPr lang="es-ES" dirty="0" err="1"/>
              <a:t>FreeBasic</a:t>
            </a:r>
            <a:r>
              <a:rPr lang="es-ES" dirty="0"/>
              <a:t> en lugar de los Python que usábamos antes.</a:t>
            </a:r>
          </a:p>
          <a:p>
            <a:pPr marL="0" indent="0">
              <a:buNone/>
            </a:pPr>
            <a:r>
              <a:rPr lang="es-ES" dirty="0"/>
              <a:t>Los Tiles se pasan a un BIN desordenado para mayor velocidad de impresión y los mapas de desdoblan en Durezas y Mapa, pero en ficheros comprimidos con </a:t>
            </a:r>
            <a:r>
              <a:rPr lang="es-ES" dirty="0" err="1"/>
              <a:t>exomizer</a:t>
            </a:r>
            <a:r>
              <a:rPr lang="es-ES" dirty="0"/>
              <a:t> para optimizar la ocupación de memoria.</a:t>
            </a:r>
          </a:p>
        </p:txBody>
      </p:sp>
    </p:spTree>
    <p:extLst>
      <p:ext uri="{BB962C8B-B14F-4D97-AF65-F5344CB8AC3E}">
        <p14:creationId xmlns:p14="http://schemas.microsoft.com/office/powerpoint/2010/main" val="1612390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CUARTO: LOS TILES Y MAPAS (III)</a:t>
            </a:r>
          </a:p>
        </p:txBody>
      </p:sp>
      <p:sp>
        <p:nvSpPr>
          <p:cNvPr id="8" name="Marcador de contenido 2"/>
          <p:cNvSpPr>
            <a:spLocks noGrp="1"/>
          </p:cNvSpPr>
          <p:nvPr>
            <p:ph idx="1"/>
          </p:nvPr>
        </p:nvSpPr>
        <p:spPr>
          <a:xfrm>
            <a:off x="1141412" y="1155700"/>
            <a:ext cx="9905999" cy="5346700"/>
          </a:xfrm>
        </p:spPr>
        <p:txBody>
          <a:bodyPr>
            <a:normAutofit/>
          </a:bodyPr>
          <a:lstStyle/>
          <a:p>
            <a:pPr marL="0" indent="0">
              <a:buNone/>
            </a:pPr>
            <a:r>
              <a:rPr lang="es-ES" dirty="0"/>
              <a:t>Los mapas son descomprimidos en tiempo de ejecución (cada vez que se cambia de pantalla) y la rutina de pintado rellena la pantalla con los tiles asignados</a:t>
            </a:r>
          </a:p>
          <a:p>
            <a:pPr marL="0" indent="0">
              <a:buNone/>
            </a:pPr>
            <a:r>
              <a:rPr lang="es-ES" dirty="0"/>
              <a:t>Además, se descomprime el mapa de durezas de la siguiente forma:</a:t>
            </a:r>
          </a:p>
          <a:p>
            <a:pPr marL="0" indent="0">
              <a:buNone/>
            </a:pPr>
            <a:endParaRPr lang="es-ES" dirty="0"/>
          </a:p>
          <a:p>
            <a:pPr marL="0" indent="0">
              <a:buNone/>
            </a:pPr>
            <a:endParaRPr lang="es-ES" dirty="0"/>
          </a:p>
          <a:p>
            <a:pPr marL="0" indent="0">
              <a:buNone/>
            </a:pPr>
            <a:endParaRPr lang="es-ES" dirty="0"/>
          </a:p>
          <a:p>
            <a:pPr marL="0" indent="0">
              <a:buNone/>
            </a:pPr>
            <a:br>
              <a:rPr lang="es-ES" dirty="0"/>
            </a:br>
            <a:r>
              <a:rPr lang="es-ES" dirty="0"/>
              <a:t>La rutina de tiles aprovecha el desorden para no realizar operaciones aritméticas y sólo usar operaciones a nivel de bit (más rápidas)</a:t>
            </a:r>
          </a:p>
          <a:p>
            <a:pPr marL="0" indent="0">
              <a:buNone/>
            </a:pPr>
            <a:endParaRPr lang="es-ES" dirty="0"/>
          </a:p>
        </p:txBody>
      </p:sp>
      <p:sp>
        <p:nvSpPr>
          <p:cNvPr id="3" name="CuadroTexto 2"/>
          <p:cNvSpPr txBox="1"/>
          <p:nvPr/>
        </p:nvSpPr>
        <p:spPr>
          <a:xfrm>
            <a:off x="2717800" y="3308350"/>
            <a:ext cx="2436886" cy="1015663"/>
          </a:xfrm>
          <a:prstGeom prst="rect">
            <a:avLst/>
          </a:prstGeom>
          <a:noFill/>
        </p:spPr>
        <p:txBody>
          <a:bodyPr wrap="none" rtlCol="0">
            <a:spAutoFit/>
          </a:bodyPr>
          <a:lstStyle/>
          <a:p>
            <a:pPr lvl="1"/>
            <a:r>
              <a:rPr lang="es-ES" sz="1200" b="1" dirty="0">
                <a:solidFill>
                  <a:srgbClr val="FF0000"/>
                </a:solidFill>
              </a:rPr>
              <a:t>DUR_VACIO		EQU 0</a:t>
            </a:r>
          </a:p>
          <a:p>
            <a:pPr lvl="1"/>
            <a:r>
              <a:rPr lang="es-ES" sz="1200" b="1" dirty="0">
                <a:solidFill>
                  <a:srgbClr val="FF0000"/>
                </a:solidFill>
              </a:rPr>
              <a:t>DUR_TOTAL		EQU 1</a:t>
            </a:r>
          </a:p>
          <a:p>
            <a:pPr lvl="1"/>
            <a:r>
              <a:rPr lang="es-ES" sz="1200" b="1" dirty="0">
                <a:solidFill>
                  <a:srgbClr val="FF0000"/>
                </a:solidFill>
              </a:rPr>
              <a:t>DUR_SOLO_ABAJO	EQU 2</a:t>
            </a:r>
          </a:p>
          <a:p>
            <a:pPr lvl="1"/>
            <a:r>
              <a:rPr lang="es-ES" sz="1200" b="1" dirty="0">
                <a:solidFill>
                  <a:srgbClr val="FF0000"/>
                </a:solidFill>
              </a:rPr>
              <a:t>DUR_HIERE		EQU 3</a:t>
            </a:r>
          </a:p>
          <a:p>
            <a:pPr lvl="1"/>
            <a:r>
              <a:rPr lang="es-ES" sz="1200" b="1" dirty="0">
                <a:solidFill>
                  <a:srgbClr val="FF0000"/>
                </a:solidFill>
              </a:rPr>
              <a:t>DUR_TREPA		EQU 4</a:t>
            </a:r>
            <a:endParaRPr lang="es-ES" b="1" dirty="0">
              <a:solidFill>
                <a:srgbClr val="FF0000"/>
              </a:solidFill>
            </a:endParaRPr>
          </a:p>
        </p:txBody>
      </p:sp>
      <p:sp>
        <p:nvSpPr>
          <p:cNvPr id="4" name="CuadroTexto 3"/>
          <p:cNvSpPr txBox="1"/>
          <p:nvPr/>
        </p:nvSpPr>
        <p:spPr>
          <a:xfrm>
            <a:off x="2717800" y="4222750"/>
            <a:ext cx="2436886" cy="1107996"/>
          </a:xfrm>
          <a:prstGeom prst="rect">
            <a:avLst/>
          </a:prstGeom>
          <a:noFill/>
        </p:spPr>
        <p:txBody>
          <a:bodyPr wrap="none" rtlCol="0">
            <a:spAutoFit/>
          </a:bodyPr>
          <a:lstStyle/>
          <a:p>
            <a:pPr lvl="1"/>
            <a:r>
              <a:rPr lang="es-ES" sz="1200" b="1" dirty="0">
                <a:solidFill>
                  <a:srgbClr val="FF0000"/>
                </a:solidFill>
              </a:rPr>
              <a:t>DUR_PUERTA		EQU 5</a:t>
            </a:r>
          </a:p>
          <a:p>
            <a:pPr lvl="1"/>
            <a:r>
              <a:rPr lang="es-ES" sz="1200" b="1" dirty="0">
                <a:solidFill>
                  <a:srgbClr val="FF0000"/>
                </a:solidFill>
              </a:rPr>
              <a:t>DUR_ALCANTARILLA	EQU 6</a:t>
            </a:r>
          </a:p>
          <a:p>
            <a:pPr lvl="1"/>
            <a:r>
              <a:rPr lang="es-ES" sz="1200" b="1" dirty="0">
                <a:solidFill>
                  <a:srgbClr val="FF0000"/>
                </a:solidFill>
              </a:rPr>
              <a:t>DUR_MATA		EQU 7</a:t>
            </a:r>
          </a:p>
          <a:p>
            <a:pPr lvl="1"/>
            <a:r>
              <a:rPr lang="es-ES" sz="1200" b="1" dirty="0">
                <a:solidFill>
                  <a:srgbClr val="FF0000"/>
                </a:solidFill>
              </a:rPr>
              <a:t>DUR_STATICS		EQU 8</a:t>
            </a:r>
            <a:endParaRPr lang="es-ES" b="1" dirty="0">
              <a:solidFill>
                <a:srgbClr val="FF0000"/>
              </a:solidFill>
            </a:endParaRPr>
          </a:p>
          <a:p>
            <a:endParaRPr lang="es-ES" b="1" dirty="0">
              <a:solidFill>
                <a:srgbClr val="FF0000"/>
              </a:solidFill>
            </a:endParaRPr>
          </a:p>
        </p:txBody>
      </p:sp>
    </p:spTree>
    <p:extLst>
      <p:ext uri="{BB962C8B-B14F-4D97-AF65-F5344CB8AC3E}">
        <p14:creationId xmlns:p14="http://schemas.microsoft.com/office/powerpoint/2010/main" val="4242275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CUARTO: RUTINA de los tiles (IV)</a:t>
            </a:r>
          </a:p>
        </p:txBody>
      </p:sp>
      <p:sp>
        <p:nvSpPr>
          <p:cNvPr id="5" name="Marcador de contenido 4"/>
          <p:cNvSpPr>
            <a:spLocks noGrp="1"/>
          </p:cNvSpPr>
          <p:nvPr>
            <p:ph idx="1"/>
          </p:nvPr>
        </p:nvSpPr>
        <p:spPr>
          <a:xfrm>
            <a:off x="531982" y="1136647"/>
            <a:ext cx="3900488" cy="4635501"/>
          </a:xfrm>
        </p:spPr>
        <p:txBody>
          <a:bodyPr>
            <a:normAutofit fontScale="25000" lnSpcReduction="20000"/>
          </a:bodyPr>
          <a:lstStyle/>
          <a:p>
            <a:pPr marL="0" indent="0">
              <a:spcBef>
                <a:spcPts val="0"/>
              </a:spcBef>
              <a:buNone/>
            </a:pPr>
            <a:r>
              <a:rPr lang="es-ES" sz="3200" b="1" dirty="0"/>
              <a:t>	; HL dirección de PANTALLA</a:t>
            </a:r>
          </a:p>
          <a:p>
            <a:pPr marL="0" indent="0">
              <a:spcBef>
                <a:spcPts val="0"/>
              </a:spcBef>
              <a:buNone/>
            </a:pPr>
            <a:r>
              <a:rPr lang="es-ES" sz="3200" b="1" dirty="0"/>
              <a:t>	; DE dirección de TILES</a:t>
            </a:r>
          </a:p>
          <a:p>
            <a:pPr marL="0" indent="0">
              <a:spcBef>
                <a:spcPts val="0"/>
              </a:spcBef>
              <a:buNone/>
            </a:pPr>
            <a:endParaRPr lang="es-ES" sz="3200" b="1" dirty="0"/>
          </a:p>
          <a:p>
            <a:pPr marL="0" indent="0">
              <a:spcBef>
                <a:spcPts val="0"/>
              </a:spcBef>
              <a:buNone/>
            </a:pPr>
            <a:r>
              <a:rPr lang="es-ES" sz="3200" b="1" dirty="0"/>
              <a:t>	; 1º </a:t>
            </a:r>
            <a:r>
              <a:rPr lang="es-ES" sz="3200" b="1" dirty="0" err="1"/>
              <a:t>Scanline</a:t>
            </a:r>
            <a:endParaRPr lang="es-ES" sz="3200" b="1" dirty="0"/>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INC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SET  3,H</a:t>
            </a:r>
          </a:p>
          <a:p>
            <a:pPr marL="0" indent="0">
              <a:spcBef>
                <a:spcPts val="0"/>
              </a:spcBef>
              <a:buNone/>
            </a:pPr>
            <a:r>
              <a:rPr lang="es-ES" sz="3200" b="1" dirty="0"/>
              <a:t>	</a:t>
            </a:r>
          </a:p>
          <a:p>
            <a:pPr marL="0" indent="0">
              <a:spcBef>
                <a:spcPts val="0"/>
              </a:spcBef>
              <a:buNone/>
            </a:pPr>
            <a:r>
              <a:rPr lang="es-ES" sz="3200" b="1" dirty="0"/>
              <a:t>	; 2º </a:t>
            </a:r>
            <a:r>
              <a:rPr lang="es-ES" sz="3200" b="1" dirty="0" err="1"/>
              <a:t>Scanline</a:t>
            </a:r>
            <a:endParaRPr lang="es-ES" sz="3200" b="1" dirty="0"/>
          </a:p>
          <a:p>
            <a:pPr marL="0" indent="0">
              <a:spcBef>
                <a:spcPts val="0"/>
              </a:spcBef>
              <a:buNone/>
            </a:pPr>
            <a:r>
              <a:rPr lang="es-ES" sz="3200" b="1" dirty="0"/>
              <a:t>	DEC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INC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SET  4,H</a:t>
            </a:r>
          </a:p>
          <a:p>
            <a:pPr marL="0" indent="0">
              <a:spcBef>
                <a:spcPts val="0"/>
              </a:spcBef>
              <a:buNone/>
            </a:pPr>
            <a:endParaRPr lang="es-ES" sz="3200" b="1" dirty="0"/>
          </a:p>
          <a:p>
            <a:pPr marL="0" indent="0">
              <a:spcBef>
                <a:spcPts val="0"/>
              </a:spcBef>
              <a:buNone/>
            </a:pPr>
            <a:r>
              <a:rPr lang="es-ES" sz="3200" b="1" dirty="0"/>
              <a:t>	; 4º </a:t>
            </a:r>
            <a:r>
              <a:rPr lang="es-ES" sz="3200" b="1" dirty="0" err="1"/>
              <a:t>Scanline</a:t>
            </a:r>
            <a:endParaRPr lang="es-ES" sz="3200" b="1" dirty="0"/>
          </a:p>
          <a:p>
            <a:pPr marL="0" indent="0">
              <a:spcBef>
                <a:spcPts val="0"/>
              </a:spcBef>
              <a:buNone/>
            </a:pPr>
            <a:r>
              <a:rPr lang="es-ES" sz="3200" b="1" dirty="0"/>
              <a:t>	DEC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INC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RES  3,H</a:t>
            </a:r>
          </a:p>
          <a:p>
            <a:pPr marL="0" indent="0">
              <a:spcBef>
                <a:spcPts val="0"/>
              </a:spcBef>
              <a:buNone/>
            </a:pPr>
            <a:endParaRPr lang="es-ES" sz="3200" b="1" dirty="0"/>
          </a:p>
          <a:p>
            <a:pPr marL="0" indent="0">
              <a:spcBef>
                <a:spcPts val="0"/>
              </a:spcBef>
              <a:buNone/>
            </a:pPr>
            <a:r>
              <a:rPr lang="es-ES" sz="3200" b="1" dirty="0"/>
              <a:t>	; 3º </a:t>
            </a:r>
            <a:r>
              <a:rPr lang="es-ES" sz="3200" b="1" dirty="0" err="1"/>
              <a:t>Scanline</a:t>
            </a:r>
            <a:endParaRPr lang="es-ES" sz="3200" b="1" dirty="0"/>
          </a:p>
          <a:p>
            <a:pPr marL="0" indent="0">
              <a:spcBef>
                <a:spcPts val="0"/>
              </a:spcBef>
              <a:buNone/>
            </a:pPr>
            <a:r>
              <a:rPr lang="es-ES" sz="3200" b="1" dirty="0"/>
              <a:t>	DEC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INC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SET  5,H</a:t>
            </a:r>
            <a:endParaRPr lang="es-ES" b="1" dirty="0"/>
          </a:p>
        </p:txBody>
      </p:sp>
      <p:sp>
        <p:nvSpPr>
          <p:cNvPr id="9" name="Marcador de contenido 4"/>
          <p:cNvSpPr txBox="1">
            <a:spLocks/>
          </p:cNvSpPr>
          <p:nvPr/>
        </p:nvSpPr>
        <p:spPr>
          <a:xfrm>
            <a:off x="2874056" y="1136646"/>
            <a:ext cx="3900488" cy="463550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r>
              <a:rPr lang="es-ES" sz="3200" b="1" dirty="0"/>
              <a:t>	; 7º </a:t>
            </a:r>
            <a:r>
              <a:rPr lang="es-ES" sz="3200" b="1" dirty="0" err="1"/>
              <a:t>Scanline</a:t>
            </a:r>
            <a:endParaRPr lang="es-ES" sz="3200" b="1" dirty="0"/>
          </a:p>
          <a:p>
            <a:pPr marL="0" indent="0">
              <a:spcBef>
                <a:spcPts val="0"/>
              </a:spcBef>
              <a:buNone/>
            </a:pPr>
            <a:r>
              <a:rPr lang="es-ES" sz="3200" b="1" dirty="0"/>
              <a:t>	DEC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INC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RES  4,H</a:t>
            </a:r>
          </a:p>
          <a:p>
            <a:pPr marL="0" indent="0">
              <a:spcBef>
                <a:spcPts val="0"/>
              </a:spcBef>
              <a:buNone/>
            </a:pPr>
            <a:endParaRPr lang="es-ES" sz="3200" b="1" dirty="0"/>
          </a:p>
          <a:p>
            <a:pPr marL="0" indent="0">
              <a:spcBef>
                <a:spcPts val="0"/>
              </a:spcBef>
              <a:buNone/>
            </a:pPr>
            <a:r>
              <a:rPr lang="es-ES" sz="3200" b="1" dirty="0"/>
              <a:t>	; 5º </a:t>
            </a:r>
            <a:r>
              <a:rPr lang="es-ES" sz="3200" b="1" dirty="0" err="1"/>
              <a:t>Scanline</a:t>
            </a:r>
            <a:endParaRPr lang="es-ES" sz="3200" b="1" dirty="0"/>
          </a:p>
          <a:p>
            <a:pPr marL="0" indent="0">
              <a:spcBef>
                <a:spcPts val="0"/>
              </a:spcBef>
              <a:buNone/>
            </a:pPr>
            <a:r>
              <a:rPr lang="es-ES" sz="3200" b="1" dirty="0"/>
              <a:t>	DEC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INC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SET  3,H</a:t>
            </a:r>
          </a:p>
          <a:p>
            <a:pPr marL="0" indent="0">
              <a:spcBef>
                <a:spcPts val="0"/>
              </a:spcBef>
              <a:buNone/>
            </a:pPr>
            <a:endParaRPr lang="es-ES" sz="3200" b="1" dirty="0"/>
          </a:p>
          <a:p>
            <a:pPr marL="0" indent="0">
              <a:spcBef>
                <a:spcPts val="0"/>
              </a:spcBef>
              <a:buNone/>
            </a:pPr>
            <a:r>
              <a:rPr lang="es-ES" sz="3200" b="1" dirty="0"/>
              <a:t>	; 6º </a:t>
            </a:r>
            <a:r>
              <a:rPr lang="es-ES" sz="3200" b="1" dirty="0" err="1"/>
              <a:t>Scanline</a:t>
            </a:r>
            <a:endParaRPr lang="es-ES" sz="3200" b="1" dirty="0"/>
          </a:p>
          <a:p>
            <a:pPr marL="0" indent="0">
              <a:spcBef>
                <a:spcPts val="0"/>
              </a:spcBef>
              <a:buNone/>
            </a:pPr>
            <a:r>
              <a:rPr lang="es-ES" sz="3200" b="1" dirty="0"/>
              <a:t>	DEC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INC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SET  4,H</a:t>
            </a:r>
          </a:p>
          <a:p>
            <a:pPr marL="0" indent="0">
              <a:spcBef>
                <a:spcPts val="0"/>
              </a:spcBef>
              <a:buNone/>
            </a:pPr>
            <a:endParaRPr lang="es-ES" sz="3200" b="1" dirty="0"/>
          </a:p>
          <a:p>
            <a:pPr marL="0" indent="0">
              <a:spcBef>
                <a:spcPts val="0"/>
              </a:spcBef>
              <a:buNone/>
            </a:pPr>
            <a:r>
              <a:rPr lang="es-ES" sz="3200" b="1" dirty="0"/>
              <a:t>	; 8º </a:t>
            </a:r>
            <a:r>
              <a:rPr lang="es-ES" sz="3200" b="1" dirty="0" err="1"/>
              <a:t>Scanline</a:t>
            </a:r>
            <a:endParaRPr lang="es-ES" sz="3200" b="1" dirty="0"/>
          </a:p>
          <a:p>
            <a:pPr marL="0" indent="0">
              <a:spcBef>
                <a:spcPts val="0"/>
              </a:spcBef>
              <a:buNone/>
            </a:pPr>
            <a:r>
              <a:rPr lang="es-ES" sz="3200" b="1" dirty="0"/>
              <a:t>	DEC  L</a:t>
            </a:r>
          </a:p>
          <a:p>
            <a:pPr marL="0" indent="0">
              <a:spcBef>
                <a:spcPts val="0"/>
              </a:spcBef>
              <a:buNone/>
            </a:pPr>
            <a:r>
              <a:rPr lang="es-ES" sz="3200" b="1" dirty="0"/>
              <a:t>	LD   A,(DE)</a:t>
            </a:r>
          </a:p>
          <a:p>
            <a:pPr marL="0" indent="0">
              <a:spcBef>
                <a:spcPts val="0"/>
              </a:spcBef>
              <a:buNone/>
            </a:pPr>
            <a:r>
              <a:rPr lang="es-ES" sz="3200" b="1" dirty="0"/>
              <a:t>	INC  DE</a:t>
            </a:r>
          </a:p>
          <a:p>
            <a:pPr marL="0" indent="0">
              <a:spcBef>
                <a:spcPts val="0"/>
              </a:spcBef>
              <a:buNone/>
            </a:pPr>
            <a:r>
              <a:rPr lang="es-ES" sz="3200" b="1" dirty="0"/>
              <a:t>	LD   (HL),A</a:t>
            </a:r>
          </a:p>
          <a:p>
            <a:pPr marL="0" indent="0">
              <a:spcBef>
                <a:spcPts val="0"/>
              </a:spcBef>
              <a:buNone/>
            </a:pPr>
            <a:r>
              <a:rPr lang="es-ES" sz="3200" b="1" dirty="0"/>
              <a:t>	INC  L</a:t>
            </a:r>
          </a:p>
          <a:p>
            <a:pPr marL="0" indent="0">
              <a:spcBef>
                <a:spcPts val="0"/>
              </a:spcBef>
              <a:buNone/>
            </a:pPr>
            <a:r>
              <a:rPr lang="es-ES" sz="3200" b="1" dirty="0"/>
              <a:t>	LD   A,(DE)</a:t>
            </a:r>
          </a:p>
          <a:p>
            <a:pPr marL="0" indent="0">
              <a:spcBef>
                <a:spcPts val="0"/>
              </a:spcBef>
              <a:buNone/>
            </a:pPr>
            <a:r>
              <a:rPr lang="es-ES" sz="3200" b="1" dirty="0"/>
              <a:t>	LD   (HL),A</a:t>
            </a:r>
          </a:p>
          <a:p>
            <a:pPr marL="0" indent="0">
              <a:spcBef>
                <a:spcPts val="0"/>
              </a:spcBef>
              <a:buNone/>
            </a:pPr>
            <a:endParaRPr lang="es-ES" sz="3200" b="1" dirty="0"/>
          </a:p>
          <a:p>
            <a:pPr marL="0" indent="0">
              <a:spcBef>
                <a:spcPts val="0"/>
              </a:spcBef>
              <a:buNone/>
            </a:pPr>
            <a:r>
              <a:rPr lang="es-ES" sz="3200" b="1" dirty="0"/>
              <a:t>	RET</a:t>
            </a:r>
          </a:p>
          <a:p>
            <a:pPr marL="0" indent="0">
              <a:spcBef>
                <a:spcPts val="0"/>
              </a:spcBef>
              <a:buNone/>
            </a:pPr>
            <a:endParaRPr lang="es-ES" sz="3200" b="1" dirty="0"/>
          </a:p>
          <a:p>
            <a:pPr marL="0" indent="0">
              <a:spcBef>
                <a:spcPts val="0"/>
              </a:spcBef>
              <a:buNone/>
            </a:pPr>
            <a:endParaRPr lang="es-ES" sz="3200" b="1" dirty="0"/>
          </a:p>
        </p:txBody>
      </p:sp>
      <p:sp>
        <p:nvSpPr>
          <p:cNvPr id="7" name="Rectángulo 6"/>
          <p:cNvSpPr/>
          <p:nvPr/>
        </p:nvSpPr>
        <p:spPr>
          <a:xfrm>
            <a:off x="7048500" y="2266948"/>
            <a:ext cx="36576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a:t>
            </a:r>
          </a:p>
        </p:txBody>
      </p:sp>
      <p:sp>
        <p:nvSpPr>
          <p:cNvPr id="10" name="Rectángulo 9"/>
          <p:cNvSpPr/>
          <p:nvPr/>
        </p:nvSpPr>
        <p:spPr>
          <a:xfrm>
            <a:off x="7048500" y="2660648"/>
            <a:ext cx="36576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a:t>
            </a:r>
          </a:p>
        </p:txBody>
      </p:sp>
      <p:sp>
        <p:nvSpPr>
          <p:cNvPr id="11" name="Rectángulo 10"/>
          <p:cNvSpPr/>
          <p:nvPr/>
        </p:nvSpPr>
        <p:spPr>
          <a:xfrm>
            <a:off x="7048500" y="3060698"/>
            <a:ext cx="36576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4</a:t>
            </a:r>
          </a:p>
        </p:txBody>
      </p:sp>
      <p:sp>
        <p:nvSpPr>
          <p:cNvPr id="12" name="Rectángulo 11"/>
          <p:cNvSpPr/>
          <p:nvPr/>
        </p:nvSpPr>
        <p:spPr>
          <a:xfrm>
            <a:off x="7048500" y="3460748"/>
            <a:ext cx="36576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3</a:t>
            </a:r>
          </a:p>
        </p:txBody>
      </p:sp>
      <p:sp>
        <p:nvSpPr>
          <p:cNvPr id="13" name="Rectángulo 12"/>
          <p:cNvSpPr/>
          <p:nvPr/>
        </p:nvSpPr>
        <p:spPr>
          <a:xfrm>
            <a:off x="7048500" y="3865915"/>
            <a:ext cx="36576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6</a:t>
            </a:r>
          </a:p>
        </p:txBody>
      </p:sp>
      <p:sp>
        <p:nvSpPr>
          <p:cNvPr id="14" name="Rectángulo 13"/>
          <p:cNvSpPr/>
          <p:nvPr/>
        </p:nvSpPr>
        <p:spPr>
          <a:xfrm>
            <a:off x="7048500" y="4271082"/>
            <a:ext cx="36576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7</a:t>
            </a:r>
          </a:p>
        </p:txBody>
      </p:sp>
      <p:sp>
        <p:nvSpPr>
          <p:cNvPr id="15" name="Rectángulo 14"/>
          <p:cNvSpPr/>
          <p:nvPr/>
        </p:nvSpPr>
        <p:spPr>
          <a:xfrm>
            <a:off x="7048500" y="4664782"/>
            <a:ext cx="36576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5</a:t>
            </a:r>
          </a:p>
        </p:txBody>
      </p:sp>
      <p:sp>
        <p:nvSpPr>
          <p:cNvPr id="16" name="Rectángulo 15"/>
          <p:cNvSpPr/>
          <p:nvPr/>
        </p:nvSpPr>
        <p:spPr>
          <a:xfrm>
            <a:off x="7048500" y="5058482"/>
            <a:ext cx="36576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8</a:t>
            </a:r>
          </a:p>
        </p:txBody>
      </p:sp>
      <p:sp>
        <p:nvSpPr>
          <p:cNvPr id="17" name="CuadroTexto 16"/>
          <p:cNvSpPr txBox="1"/>
          <p:nvPr/>
        </p:nvSpPr>
        <p:spPr>
          <a:xfrm>
            <a:off x="8008312" y="1503916"/>
            <a:ext cx="1737976" cy="369332"/>
          </a:xfrm>
          <a:prstGeom prst="rect">
            <a:avLst/>
          </a:prstGeom>
          <a:noFill/>
        </p:spPr>
        <p:txBody>
          <a:bodyPr wrap="none" rtlCol="0">
            <a:spAutoFit/>
          </a:bodyPr>
          <a:lstStyle/>
          <a:p>
            <a:r>
              <a:rPr lang="es-ES" dirty="0">
                <a:solidFill>
                  <a:srgbClr val="FF0000"/>
                </a:solidFill>
              </a:rPr>
              <a:t>ORDEN ÓPTIMO</a:t>
            </a:r>
          </a:p>
        </p:txBody>
      </p:sp>
    </p:spTree>
    <p:extLst>
      <p:ext uri="{BB962C8B-B14F-4D97-AF65-F5344CB8AC3E}">
        <p14:creationId xmlns:p14="http://schemas.microsoft.com/office/powerpoint/2010/main" val="2082292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QUINTO: CRTC (I)</a:t>
            </a:r>
          </a:p>
        </p:txBody>
      </p:sp>
      <p:sp>
        <p:nvSpPr>
          <p:cNvPr id="3" name="Marcador de contenido 2"/>
          <p:cNvSpPr>
            <a:spLocks noGrp="1"/>
          </p:cNvSpPr>
          <p:nvPr>
            <p:ph idx="1"/>
          </p:nvPr>
        </p:nvSpPr>
        <p:spPr>
          <a:xfrm>
            <a:off x="1141412" y="1155700"/>
            <a:ext cx="9905999" cy="5588000"/>
          </a:xfrm>
        </p:spPr>
        <p:txBody>
          <a:bodyPr>
            <a:normAutofit fontScale="92500"/>
          </a:bodyPr>
          <a:lstStyle/>
          <a:p>
            <a:pPr marL="0" indent="0">
              <a:buNone/>
            </a:pPr>
            <a:r>
              <a:rPr lang="es-ES" dirty="0"/>
              <a:t>Controlando el CRTC a través de las interrupciones del sistema, se alterna entre el buffer1 y el buffer2</a:t>
            </a:r>
          </a:p>
          <a:p>
            <a:pPr marL="0" indent="0">
              <a:buNone/>
            </a:pPr>
            <a:r>
              <a:rPr lang="es-ES" dirty="0"/>
              <a:t>Cada “redibujo” de la pantalla se cambian los </a:t>
            </a:r>
            <a:r>
              <a:rPr lang="es-ES" dirty="0" err="1"/>
              <a:t>sprites</a:t>
            </a:r>
            <a:r>
              <a:rPr lang="es-ES" dirty="0"/>
              <a:t> de sitio y se activa el nuevo buffer</a:t>
            </a:r>
          </a:p>
          <a:p>
            <a:pPr marL="0" indent="0">
              <a:buNone/>
            </a:pPr>
            <a:r>
              <a:rPr lang="es-ES" dirty="0"/>
              <a:t>De esta manera, en cada refresco de pantalla es cuando se mueven los </a:t>
            </a:r>
            <a:r>
              <a:rPr lang="es-ES" dirty="0" err="1"/>
              <a:t>sprites</a:t>
            </a:r>
            <a:r>
              <a:rPr lang="es-ES" dirty="0"/>
              <a:t> de sitio y se evitan parpadeos</a:t>
            </a:r>
          </a:p>
          <a:p>
            <a:pPr marL="0" indent="0">
              <a:buNone/>
            </a:pPr>
            <a:r>
              <a:rPr lang="es-ES" dirty="0"/>
              <a:t>Todo se controla con un semáforo que impide dibujar nada en el buffer equivocado. Cuando el semáforo está en VERDE se pasa a redibujar el buffer oculto.</a:t>
            </a:r>
          </a:p>
          <a:p>
            <a:pPr marL="0" indent="0">
              <a:buNone/>
            </a:pPr>
            <a:r>
              <a:rPr lang="es-ES" dirty="0"/>
              <a:t>Otra utilidad que se exprime del CRTC es tener dos ventanas (zona de juego y marcador) y el cambio de plumas en cada interrupción.</a:t>
            </a:r>
          </a:p>
          <a:p>
            <a:pPr marL="0" indent="0">
              <a:buNone/>
            </a:pPr>
            <a:r>
              <a:rPr lang="es-ES" dirty="0"/>
              <a:t>El motor está preparado para cambiar de plumas cada interrupción y posibilidad de tener plumas distintas en cada pantalla.</a:t>
            </a:r>
          </a:p>
        </p:txBody>
      </p:sp>
    </p:spTree>
    <p:extLst>
      <p:ext uri="{BB962C8B-B14F-4D97-AF65-F5344CB8AC3E}">
        <p14:creationId xmlns:p14="http://schemas.microsoft.com/office/powerpoint/2010/main" val="2398043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QUINTO: CRTC (II)</a:t>
            </a:r>
          </a:p>
        </p:txBody>
      </p:sp>
      <p:pic>
        <p:nvPicPr>
          <p:cNvPr id="3" name="Imagen 2"/>
          <p:cNvPicPr>
            <a:picLocks noChangeAspect="1"/>
          </p:cNvPicPr>
          <p:nvPr/>
        </p:nvPicPr>
        <p:blipFill>
          <a:blip r:embed="rId2"/>
          <a:stretch>
            <a:fillRect/>
          </a:stretch>
        </p:blipFill>
        <p:spPr>
          <a:xfrm>
            <a:off x="2427721" y="1200471"/>
            <a:ext cx="7314286" cy="5142857"/>
          </a:xfrm>
          <a:prstGeom prst="rect">
            <a:avLst/>
          </a:prstGeom>
        </p:spPr>
      </p:pic>
    </p:spTree>
    <p:extLst>
      <p:ext uri="{BB962C8B-B14F-4D97-AF65-F5344CB8AC3E}">
        <p14:creationId xmlns:p14="http://schemas.microsoft.com/office/powerpoint/2010/main" val="1969261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QUINTO: CRTC (III)</a:t>
            </a:r>
          </a:p>
        </p:txBody>
      </p:sp>
      <p:pic>
        <p:nvPicPr>
          <p:cNvPr id="3" name="Imagen 2"/>
          <p:cNvPicPr>
            <a:picLocks noChangeAspect="1"/>
          </p:cNvPicPr>
          <p:nvPr/>
        </p:nvPicPr>
        <p:blipFill>
          <a:blip r:embed="rId2"/>
          <a:stretch>
            <a:fillRect/>
          </a:stretch>
        </p:blipFill>
        <p:spPr>
          <a:xfrm>
            <a:off x="2427721" y="1202400"/>
            <a:ext cx="7314286" cy="5142857"/>
          </a:xfrm>
          <a:prstGeom prst="rect">
            <a:avLst/>
          </a:prstGeom>
        </p:spPr>
      </p:pic>
    </p:spTree>
    <p:extLst>
      <p:ext uri="{BB962C8B-B14F-4D97-AF65-F5344CB8AC3E}">
        <p14:creationId xmlns:p14="http://schemas.microsoft.com/office/powerpoint/2010/main" val="19544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ETAPA 80s (II)</a:t>
            </a:r>
          </a:p>
        </p:txBody>
      </p:sp>
      <p:sp>
        <p:nvSpPr>
          <p:cNvPr id="4" name="Marcador de contenido 3"/>
          <p:cNvSpPr>
            <a:spLocks noGrp="1"/>
          </p:cNvSpPr>
          <p:nvPr>
            <p:ph idx="1"/>
          </p:nvPr>
        </p:nvSpPr>
        <p:spPr>
          <a:xfrm>
            <a:off x="1141412" y="1155700"/>
            <a:ext cx="10555287" cy="5197475"/>
          </a:xfrm>
        </p:spPr>
        <p:txBody>
          <a:bodyPr>
            <a:normAutofit/>
          </a:bodyPr>
          <a:lstStyle/>
          <a:p>
            <a:pPr marL="0" indent="0">
              <a:buNone/>
            </a:pPr>
            <a:r>
              <a:rPr lang="es-ES" b="1" dirty="0"/>
              <a:t>En concreto, recuerdo perfectamente (y es raro en mi) el código que me tenía intrigado:</a:t>
            </a:r>
          </a:p>
          <a:p>
            <a:pPr marL="1371600" lvl="3" indent="0">
              <a:buNone/>
            </a:pPr>
            <a:r>
              <a:rPr lang="es-ES" b="1" dirty="0"/>
              <a:t>10 DATA &amp;01,&amp;00,&amp;40 </a:t>
            </a:r>
            <a:br>
              <a:rPr lang="es-ES" b="1" dirty="0"/>
            </a:br>
            <a:r>
              <a:rPr lang="es-ES" b="1" dirty="0"/>
              <a:t>20 DATA &amp;11,&amp;00,&amp;40</a:t>
            </a:r>
            <a:br>
              <a:rPr lang="es-ES" b="1" dirty="0"/>
            </a:br>
            <a:r>
              <a:rPr lang="es-ES" b="1" dirty="0"/>
              <a:t>30 DATA &amp;21,&amp;00,&amp;C0</a:t>
            </a:r>
            <a:br>
              <a:rPr lang="es-ES" b="1" dirty="0"/>
            </a:br>
            <a:r>
              <a:rPr lang="es-ES" b="1" dirty="0"/>
              <a:t>40 DATA &amp;ED,&amp;B0</a:t>
            </a:r>
            <a:br>
              <a:rPr lang="es-ES" b="1" dirty="0"/>
            </a:br>
            <a:r>
              <a:rPr lang="es-ES" b="1" dirty="0"/>
              <a:t>50 DATA &amp;C9</a:t>
            </a:r>
          </a:p>
          <a:p>
            <a:pPr marL="0" indent="0">
              <a:buNone/>
            </a:pPr>
            <a:r>
              <a:rPr lang="es-ES" b="1" dirty="0"/>
              <a:t>Por más que miraba y cambia el código no conseguía averiguar el significado de esos números. Era algo ininteligible.</a:t>
            </a:r>
          </a:p>
          <a:p>
            <a:pPr marL="0" indent="0">
              <a:buNone/>
            </a:pPr>
            <a:r>
              <a:rPr lang="es-ES" b="1" dirty="0"/>
              <a:t>Y seguía dándole vueltas a su significado, y nada de nada.</a:t>
            </a:r>
          </a:p>
          <a:p>
            <a:pPr marL="0" indent="0">
              <a:buNone/>
            </a:pPr>
            <a:r>
              <a:rPr lang="es-ES" b="1" dirty="0"/>
              <a:t>Pasaban los días y perdía la esperanza.</a:t>
            </a:r>
          </a:p>
        </p:txBody>
      </p:sp>
    </p:spTree>
    <p:extLst>
      <p:ext uri="{BB962C8B-B14F-4D97-AF65-F5344CB8AC3E}">
        <p14:creationId xmlns:p14="http://schemas.microsoft.com/office/powerpoint/2010/main" val="3395590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QUINTO: CRTC (IV)</a:t>
            </a:r>
          </a:p>
        </p:txBody>
      </p:sp>
      <p:sp>
        <p:nvSpPr>
          <p:cNvPr id="5" name="Marcador de contenido 2"/>
          <p:cNvSpPr>
            <a:spLocks noGrp="1"/>
          </p:cNvSpPr>
          <p:nvPr>
            <p:ph idx="1"/>
          </p:nvPr>
        </p:nvSpPr>
        <p:spPr>
          <a:xfrm>
            <a:off x="1141412" y="1155700"/>
            <a:ext cx="9905999" cy="4635501"/>
          </a:xfrm>
        </p:spPr>
        <p:txBody>
          <a:bodyPr/>
          <a:lstStyle/>
          <a:p>
            <a:r>
              <a:rPr lang="es-ES" dirty="0"/>
              <a:t>El tercer BUFFER guarda la pantalla completa, pero sin </a:t>
            </a:r>
            <a:r>
              <a:rPr lang="es-ES" dirty="0" err="1"/>
              <a:t>sprites</a:t>
            </a:r>
            <a:r>
              <a:rPr lang="es-ES" dirty="0"/>
              <a:t>, de manera que cada pantallazo borramos los </a:t>
            </a:r>
            <a:r>
              <a:rPr lang="es-ES" dirty="0" err="1"/>
              <a:t>sprites</a:t>
            </a:r>
            <a:r>
              <a:rPr lang="es-ES" dirty="0"/>
              <a:t> con lo que existe en este tercer buffer y volvemos a pintarlos en el nuevo sitio</a:t>
            </a:r>
          </a:p>
          <a:p>
            <a:r>
              <a:rPr lang="es-ES" dirty="0"/>
              <a:t>Perdemos mucho espacio en memoria, pero evitamos retardos:</a:t>
            </a:r>
          </a:p>
          <a:p>
            <a:pPr lvl="1"/>
            <a:r>
              <a:rPr lang="es-ES" dirty="0"/>
              <a:t>Calcular la posición del </a:t>
            </a:r>
            <a:r>
              <a:rPr lang="es-ES" dirty="0" err="1"/>
              <a:t>sprite</a:t>
            </a:r>
            <a:endParaRPr lang="es-ES" dirty="0"/>
          </a:p>
          <a:p>
            <a:pPr lvl="1"/>
            <a:r>
              <a:rPr lang="es-ES" dirty="0"/>
              <a:t>Capturar los tiles que tiene detrás</a:t>
            </a:r>
          </a:p>
          <a:p>
            <a:pPr lvl="1"/>
            <a:r>
              <a:rPr lang="es-ES" dirty="0"/>
              <a:t>Redibujar los tiles</a:t>
            </a:r>
          </a:p>
          <a:p>
            <a:pPr lvl="1"/>
            <a:r>
              <a:rPr lang="es-ES" dirty="0"/>
              <a:t>Repetir para cada </a:t>
            </a:r>
            <a:r>
              <a:rPr lang="es-ES" dirty="0" err="1"/>
              <a:t>sprite</a:t>
            </a:r>
            <a:r>
              <a:rPr lang="es-ES" dirty="0"/>
              <a:t> (hasta 8 permitidos en el motor)</a:t>
            </a:r>
          </a:p>
          <a:p>
            <a:pPr lvl="1"/>
            <a:endParaRPr lang="es-ES" dirty="0"/>
          </a:p>
        </p:txBody>
      </p:sp>
    </p:spTree>
    <p:extLst>
      <p:ext uri="{BB962C8B-B14F-4D97-AF65-F5344CB8AC3E}">
        <p14:creationId xmlns:p14="http://schemas.microsoft.com/office/powerpoint/2010/main" val="1948370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QUINTO: CRTC (V)</a:t>
            </a:r>
          </a:p>
        </p:txBody>
      </p:sp>
      <p:sp>
        <p:nvSpPr>
          <p:cNvPr id="5" name="Marcador de contenido 2"/>
          <p:cNvSpPr>
            <a:spLocks noGrp="1"/>
          </p:cNvSpPr>
          <p:nvPr>
            <p:ph idx="1"/>
          </p:nvPr>
        </p:nvSpPr>
        <p:spPr>
          <a:xfrm>
            <a:off x="176213" y="1168400"/>
            <a:ext cx="4421188" cy="5689599"/>
          </a:xfrm>
        </p:spPr>
        <p:txBody>
          <a:bodyPr>
            <a:normAutofit fontScale="70000" lnSpcReduction="20000"/>
          </a:bodyPr>
          <a:lstStyle/>
          <a:p>
            <a:pPr marL="457200" lvl="1" indent="0">
              <a:spcBef>
                <a:spcPts val="0"/>
              </a:spcBef>
              <a:buNone/>
            </a:pPr>
            <a:r>
              <a:rPr lang="es-ES" sz="1300" b="1" dirty="0"/>
              <a:t>primer refresco</a:t>
            </a:r>
          </a:p>
          <a:p>
            <a:pPr marL="457200" lvl="1" indent="0">
              <a:spcBef>
                <a:spcPts val="0"/>
              </a:spcBef>
              <a:buNone/>
            </a:pPr>
            <a:r>
              <a:rPr lang="es-ES" sz="1300" b="1" dirty="0"/>
              <a:t>  ;espero interrupción de refresco para que muestre el segundo buffer</a:t>
            </a:r>
          </a:p>
          <a:p>
            <a:pPr marL="457200" lvl="1" indent="0">
              <a:spcBef>
                <a:spcPts val="0"/>
              </a:spcBef>
              <a:buNone/>
            </a:pPr>
            <a:r>
              <a:rPr lang="es-ES" sz="1300" b="1" dirty="0"/>
              <a:t>  XOR A</a:t>
            </a:r>
          </a:p>
          <a:p>
            <a:pPr marL="457200" lvl="1" indent="0">
              <a:spcBef>
                <a:spcPts val="0"/>
              </a:spcBef>
              <a:buNone/>
            </a:pPr>
            <a:r>
              <a:rPr lang="es-ES" sz="1300" b="1" dirty="0"/>
              <a:t>  LD (SEMAFORO),A </a:t>
            </a:r>
          </a:p>
          <a:p>
            <a:pPr marL="457200" lvl="1" indent="0">
              <a:spcBef>
                <a:spcPts val="0"/>
              </a:spcBef>
              <a:buNone/>
            </a:pPr>
            <a:r>
              <a:rPr lang="es-ES" sz="1300" b="1" dirty="0"/>
              <a:t>loop_pb1</a:t>
            </a:r>
          </a:p>
          <a:p>
            <a:pPr marL="457200" lvl="1" indent="0">
              <a:spcBef>
                <a:spcPts val="0"/>
              </a:spcBef>
              <a:buNone/>
            </a:pPr>
            <a:r>
              <a:rPr lang="es-ES" sz="1300" b="1" dirty="0"/>
              <a:t>  LD A,(SEMAFORO) </a:t>
            </a:r>
          </a:p>
          <a:p>
            <a:pPr marL="457200" lvl="1" indent="0">
              <a:spcBef>
                <a:spcPts val="0"/>
              </a:spcBef>
              <a:buNone/>
            </a:pPr>
            <a:r>
              <a:rPr lang="es-ES" sz="1300" b="1" dirty="0"/>
              <a:t>  OR A </a:t>
            </a:r>
          </a:p>
          <a:p>
            <a:pPr marL="457200" lvl="1" indent="0">
              <a:spcBef>
                <a:spcPts val="0"/>
              </a:spcBef>
              <a:buNone/>
            </a:pPr>
            <a:r>
              <a:rPr lang="es-ES" sz="1300" b="1" dirty="0"/>
              <a:t>  JR Z,loop_pb1 </a:t>
            </a:r>
          </a:p>
          <a:p>
            <a:pPr marL="457200" lvl="1" indent="0">
              <a:spcBef>
                <a:spcPts val="0"/>
              </a:spcBef>
              <a:buNone/>
            </a:pPr>
            <a:endParaRPr lang="es-ES" sz="1300" b="1" dirty="0"/>
          </a:p>
          <a:p>
            <a:pPr marL="457200" lvl="1" indent="0">
              <a:spcBef>
                <a:spcPts val="0"/>
              </a:spcBef>
              <a:buNone/>
            </a:pPr>
            <a:r>
              <a:rPr lang="es-ES" sz="1300" b="1" dirty="0"/>
              <a:t> ;activo primer buffer para imprimir en él durante el refresco</a:t>
            </a:r>
          </a:p>
          <a:p>
            <a:pPr marL="457200" lvl="1" indent="0">
              <a:spcBef>
                <a:spcPts val="0"/>
              </a:spcBef>
              <a:buNone/>
            </a:pPr>
            <a:r>
              <a:rPr lang="es-ES" sz="1300" b="1" dirty="0"/>
              <a:t>  ;pero está visible el segundo</a:t>
            </a:r>
          </a:p>
          <a:p>
            <a:pPr marL="457200" lvl="1" indent="0">
              <a:spcBef>
                <a:spcPts val="0"/>
              </a:spcBef>
              <a:buNone/>
            </a:pPr>
            <a:r>
              <a:rPr lang="es-ES" sz="1300" b="1" dirty="0"/>
              <a:t>  CALL </a:t>
            </a:r>
            <a:r>
              <a:rPr lang="es-ES" sz="1300" b="1" dirty="0" err="1"/>
              <a:t>activo_primer_buffer</a:t>
            </a:r>
            <a:endParaRPr lang="es-ES" sz="1300" b="1" dirty="0"/>
          </a:p>
          <a:p>
            <a:pPr marL="457200" lvl="1" indent="0">
              <a:spcBef>
                <a:spcPts val="0"/>
              </a:spcBef>
              <a:buNone/>
            </a:pPr>
            <a:endParaRPr lang="es-ES" sz="1300" b="1" dirty="0"/>
          </a:p>
          <a:p>
            <a:pPr marL="457200" lvl="1" indent="0">
              <a:spcBef>
                <a:spcPts val="0"/>
              </a:spcBef>
              <a:buNone/>
            </a:pPr>
            <a:r>
              <a:rPr lang="es-ES" sz="1300" b="1" dirty="0"/>
              <a:t>  CALL </a:t>
            </a:r>
            <a:r>
              <a:rPr lang="es-ES" sz="1300" b="1" dirty="0" err="1"/>
              <a:t>borra_elementos_pila</a:t>
            </a:r>
            <a:endParaRPr lang="es-ES" sz="1300" b="1" dirty="0"/>
          </a:p>
          <a:p>
            <a:pPr marL="457200" lvl="1" indent="0">
              <a:spcBef>
                <a:spcPts val="0"/>
              </a:spcBef>
              <a:buNone/>
            </a:pPr>
            <a:r>
              <a:rPr lang="es-ES" sz="1300" b="1" dirty="0"/>
              <a:t>  </a:t>
            </a:r>
          </a:p>
          <a:p>
            <a:pPr marL="457200" lvl="1" indent="0">
              <a:spcBef>
                <a:spcPts val="0"/>
              </a:spcBef>
              <a:buNone/>
            </a:pPr>
            <a:r>
              <a:rPr lang="es-ES" sz="1300" b="1" dirty="0"/>
              <a:t>  CALL </a:t>
            </a:r>
            <a:r>
              <a:rPr lang="es-ES" sz="1300" b="1" dirty="0" err="1"/>
              <a:t>pinta_elementos_pila</a:t>
            </a:r>
            <a:endParaRPr lang="es-ES" sz="1300" b="1" dirty="0"/>
          </a:p>
          <a:p>
            <a:pPr marL="457200" lvl="1" indent="0">
              <a:spcBef>
                <a:spcPts val="0"/>
              </a:spcBef>
              <a:buNone/>
            </a:pPr>
            <a:r>
              <a:rPr lang="es-ES" sz="1300" b="1" dirty="0"/>
              <a:t>   </a:t>
            </a:r>
          </a:p>
          <a:p>
            <a:pPr marL="457200" lvl="1" indent="0">
              <a:spcBef>
                <a:spcPts val="0"/>
              </a:spcBef>
              <a:buNone/>
            </a:pPr>
            <a:r>
              <a:rPr lang="es-ES" sz="1300" b="1" dirty="0"/>
              <a:t>  ;espero interrupción de refresco para que muestre el primer buffer</a:t>
            </a:r>
          </a:p>
          <a:p>
            <a:pPr marL="457200" lvl="1" indent="0">
              <a:spcBef>
                <a:spcPts val="0"/>
              </a:spcBef>
              <a:buNone/>
            </a:pPr>
            <a:r>
              <a:rPr lang="es-ES" sz="1300" b="1" dirty="0" err="1"/>
              <a:t>segundo_refresco</a:t>
            </a:r>
            <a:endParaRPr lang="es-ES" sz="1300" b="1" dirty="0"/>
          </a:p>
          <a:p>
            <a:pPr marL="457200" lvl="1" indent="0">
              <a:spcBef>
                <a:spcPts val="0"/>
              </a:spcBef>
              <a:buNone/>
            </a:pPr>
            <a:r>
              <a:rPr lang="es-ES" sz="1300" b="1" dirty="0"/>
              <a:t>  XOR A</a:t>
            </a:r>
          </a:p>
          <a:p>
            <a:pPr marL="457200" lvl="1" indent="0">
              <a:spcBef>
                <a:spcPts val="0"/>
              </a:spcBef>
              <a:buNone/>
            </a:pPr>
            <a:r>
              <a:rPr lang="es-ES" sz="1300" b="1" dirty="0"/>
              <a:t>  LD (SEMAFORO),A </a:t>
            </a:r>
          </a:p>
          <a:p>
            <a:pPr marL="457200" lvl="1" indent="0">
              <a:spcBef>
                <a:spcPts val="0"/>
              </a:spcBef>
              <a:buNone/>
            </a:pPr>
            <a:r>
              <a:rPr lang="es-ES" sz="1300" b="1" dirty="0" err="1"/>
              <a:t>loop_pb</a:t>
            </a:r>
            <a:endParaRPr lang="es-ES" sz="1300" b="1" dirty="0"/>
          </a:p>
          <a:p>
            <a:pPr marL="457200" lvl="1" indent="0">
              <a:spcBef>
                <a:spcPts val="0"/>
              </a:spcBef>
              <a:buNone/>
            </a:pPr>
            <a:r>
              <a:rPr lang="es-ES" sz="1300" b="1" dirty="0"/>
              <a:t>  LD A,(SEMAFORO) </a:t>
            </a:r>
          </a:p>
          <a:p>
            <a:pPr marL="457200" lvl="1" indent="0">
              <a:spcBef>
                <a:spcPts val="0"/>
              </a:spcBef>
              <a:buNone/>
            </a:pPr>
            <a:r>
              <a:rPr lang="es-ES" sz="1300" b="1" dirty="0"/>
              <a:t>  OR A </a:t>
            </a:r>
          </a:p>
          <a:p>
            <a:pPr marL="457200" lvl="1" indent="0">
              <a:spcBef>
                <a:spcPts val="0"/>
              </a:spcBef>
              <a:buNone/>
            </a:pPr>
            <a:r>
              <a:rPr lang="es-ES" sz="1300" b="1" dirty="0"/>
              <a:t>  JR </a:t>
            </a:r>
            <a:r>
              <a:rPr lang="es-ES" sz="1300" b="1" dirty="0" err="1"/>
              <a:t>Z,loop_pb</a:t>
            </a:r>
            <a:r>
              <a:rPr lang="es-ES" sz="1300" b="1" dirty="0"/>
              <a:t> </a:t>
            </a:r>
          </a:p>
          <a:p>
            <a:pPr marL="457200" lvl="1" indent="0">
              <a:spcBef>
                <a:spcPts val="0"/>
              </a:spcBef>
              <a:buNone/>
            </a:pPr>
            <a:endParaRPr lang="es-ES" sz="1300" b="1" dirty="0"/>
          </a:p>
          <a:p>
            <a:pPr marL="457200" lvl="1" indent="0">
              <a:spcBef>
                <a:spcPts val="0"/>
              </a:spcBef>
              <a:buNone/>
            </a:pPr>
            <a:r>
              <a:rPr lang="es-ES" sz="1300" b="1" dirty="0"/>
              <a:t>  ;activo segundo buffer para imprimir en él durante el refresco</a:t>
            </a:r>
          </a:p>
          <a:p>
            <a:pPr marL="457200" lvl="1" indent="0">
              <a:spcBef>
                <a:spcPts val="0"/>
              </a:spcBef>
              <a:buNone/>
            </a:pPr>
            <a:r>
              <a:rPr lang="es-ES" sz="1300" b="1" dirty="0"/>
              <a:t>  ;pero está visible el primero</a:t>
            </a:r>
          </a:p>
          <a:p>
            <a:pPr marL="457200" lvl="1" indent="0">
              <a:spcBef>
                <a:spcPts val="0"/>
              </a:spcBef>
              <a:buNone/>
            </a:pPr>
            <a:r>
              <a:rPr lang="es-ES" sz="1300" b="1" dirty="0"/>
              <a:t>  CALL </a:t>
            </a:r>
            <a:r>
              <a:rPr lang="es-ES" sz="1300" b="1" dirty="0" err="1"/>
              <a:t>activo_segundo_buffer</a:t>
            </a:r>
            <a:endParaRPr lang="es-ES" sz="1300" b="1" dirty="0"/>
          </a:p>
          <a:p>
            <a:pPr marL="457200" lvl="1" indent="0">
              <a:spcBef>
                <a:spcPts val="0"/>
              </a:spcBef>
              <a:buNone/>
            </a:pPr>
            <a:endParaRPr lang="es-ES" sz="1300" b="1" dirty="0"/>
          </a:p>
          <a:p>
            <a:pPr marL="457200" lvl="1" indent="0">
              <a:spcBef>
                <a:spcPts val="0"/>
              </a:spcBef>
              <a:buNone/>
            </a:pPr>
            <a:r>
              <a:rPr lang="es-ES" sz="1300" b="1" dirty="0"/>
              <a:t>  CALL </a:t>
            </a:r>
            <a:r>
              <a:rPr lang="es-ES" sz="1300" b="1" dirty="0" err="1"/>
              <a:t>borra_elementos_pila</a:t>
            </a:r>
            <a:endParaRPr lang="es-ES" sz="1300" b="1" dirty="0"/>
          </a:p>
          <a:p>
            <a:pPr marL="457200" lvl="1" indent="0">
              <a:spcBef>
                <a:spcPts val="0"/>
              </a:spcBef>
              <a:buNone/>
            </a:pPr>
            <a:r>
              <a:rPr lang="es-ES" sz="1300" b="1" dirty="0"/>
              <a:t>  CALL </a:t>
            </a:r>
            <a:r>
              <a:rPr lang="es-ES" sz="1300" b="1" dirty="0" err="1"/>
              <a:t>inicializa_pila_borra</a:t>
            </a:r>
            <a:endParaRPr lang="es-ES" sz="1300" b="1" dirty="0"/>
          </a:p>
          <a:p>
            <a:pPr marL="457200" lvl="1" indent="0">
              <a:spcBef>
                <a:spcPts val="0"/>
              </a:spcBef>
              <a:buNone/>
            </a:pPr>
            <a:r>
              <a:rPr lang="es-ES" sz="1300" b="1" dirty="0"/>
              <a:t>  </a:t>
            </a:r>
          </a:p>
          <a:p>
            <a:pPr marL="457200" lvl="1" indent="0">
              <a:spcBef>
                <a:spcPts val="0"/>
              </a:spcBef>
              <a:buNone/>
            </a:pPr>
            <a:r>
              <a:rPr lang="es-ES" sz="1300" b="1" dirty="0"/>
              <a:t>  CALL </a:t>
            </a:r>
            <a:r>
              <a:rPr lang="es-ES" sz="1300" b="1" dirty="0" err="1"/>
              <a:t>pinta_elementos_pila</a:t>
            </a:r>
            <a:endParaRPr lang="es-ES" sz="1300" b="1" dirty="0"/>
          </a:p>
          <a:p>
            <a:pPr marL="457200" lvl="1" indent="0">
              <a:spcBef>
                <a:spcPts val="0"/>
              </a:spcBef>
              <a:buNone/>
            </a:pPr>
            <a:r>
              <a:rPr lang="es-ES" sz="1300" b="1" dirty="0"/>
              <a:t>  CALL </a:t>
            </a:r>
            <a:r>
              <a:rPr lang="es-ES" sz="1300" b="1" dirty="0" err="1"/>
              <a:t>inicializa_pila_pinta</a:t>
            </a:r>
            <a:endParaRPr lang="es-ES" sz="1300" b="1" dirty="0"/>
          </a:p>
          <a:p>
            <a:pPr marL="457200" lvl="1" indent="0">
              <a:spcBef>
                <a:spcPts val="0"/>
              </a:spcBef>
              <a:buNone/>
            </a:pPr>
            <a:endParaRPr lang="es-ES" sz="1300" b="1" dirty="0"/>
          </a:p>
          <a:p>
            <a:pPr marL="457200" lvl="1" indent="0">
              <a:spcBef>
                <a:spcPts val="0"/>
              </a:spcBef>
              <a:buNone/>
            </a:pPr>
            <a:r>
              <a:rPr lang="es-ES" sz="1300" b="1" dirty="0"/>
              <a:t>;LOGICA DE NEGOCIO ;-)</a:t>
            </a:r>
          </a:p>
          <a:p>
            <a:pPr lvl="1"/>
            <a:endParaRPr lang="es-ES" dirty="0"/>
          </a:p>
        </p:txBody>
      </p:sp>
      <p:sp>
        <p:nvSpPr>
          <p:cNvPr id="3" name="Rectángulo 2"/>
          <p:cNvSpPr/>
          <p:nvPr/>
        </p:nvSpPr>
        <p:spPr>
          <a:xfrm>
            <a:off x="5384800" y="1168401"/>
            <a:ext cx="6096000" cy="914399"/>
          </a:xfrm>
          <a:prstGeom prst="rect">
            <a:avLst/>
          </a:prstGeom>
        </p:spPr>
        <p:txBody>
          <a:bodyPr vert="horz" lIns="91440" tIns="45720" rIns="91440" bIns="45720" rtlCol="0">
            <a:normAutofit/>
          </a:bodyPr>
          <a:lstStyle/>
          <a:p>
            <a:pPr lvl="1" defTabSz="914400">
              <a:buSzPct val="125000"/>
            </a:pPr>
            <a:r>
              <a:rPr lang="es-ES" sz="900" b="1" dirty="0">
                <a:solidFill>
                  <a:schemeClr val="tx1">
                    <a:lumMod val="95000"/>
                    <a:lumOff val="5000"/>
                  </a:schemeClr>
                </a:solidFill>
              </a:rPr>
              <a:t>;Desviar las interrupciones a nuestra nueva rutina</a:t>
            </a: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ld</a:t>
            </a:r>
            <a:r>
              <a:rPr lang="es-ES" sz="900" b="1" dirty="0">
                <a:solidFill>
                  <a:schemeClr val="tx1">
                    <a:lumMod val="95000"/>
                    <a:lumOff val="5000"/>
                  </a:schemeClr>
                </a:solidFill>
              </a:rPr>
              <a:t>	a,#C3</a:t>
            </a: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ld</a:t>
            </a:r>
            <a:r>
              <a:rPr lang="es-ES" sz="900" b="1" dirty="0">
                <a:solidFill>
                  <a:schemeClr val="tx1">
                    <a:lumMod val="95000"/>
                    <a:lumOff val="5000"/>
                  </a:schemeClr>
                </a:solidFill>
              </a:rPr>
              <a:t>	(#38),a</a:t>
            </a: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ld</a:t>
            </a:r>
            <a:r>
              <a:rPr lang="es-ES" sz="900" b="1" dirty="0">
                <a:solidFill>
                  <a:schemeClr val="tx1">
                    <a:lumMod val="95000"/>
                    <a:lumOff val="5000"/>
                  </a:schemeClr>
                </a:solidFill>
              </a:rPr>
              <a:t>	hl,myInt0</a:t>
            </a: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ld</a:t>
            </a:r>
            <a:r>
              <a:rPr lang="es-ES" sz="900" b="1" dirty="0">
                <a:solidFill>
                  <a:schemeClr val="tx1">
                    <a:lumMod val="95000"/>
                    <a:lumOff val="5000"/>
                  </a:schemeClr>
                </a:solidFill>
              </a:rPr>
              <a:t>	(#39),hl</a:t>
            </a:r>
          </a:p>
        </p:txBody>
      </p:sp>
      <p:sp>
        <p:nvSpPr>
          <p:cNvPr id="6" name="Rectángulo 5"/>
          <p:cNvSpPr/>
          <p:nvPr/>
        </p:nvSpPr>
        <p:spPr>
          <a:xfrm>
            <a:off x="5384800" y="2220913"/>
            <a:ext cx="6096000" cy="1458810"/>
          </a:xfrm>
          <a:prstGeom prst="rect">
            <a:avLst/>
          </a:prstGeom>
        </p:spPr>
        <p:txBody>
          <a:bodyPr vert="horz" lIns="91440" tIns="45720" rIns="91440" bIns="45720" rtlCol="0">
            <a:normAutofit/>
          </a:bodyPr>
          <a:lstStyle/>
          <a:p>
            <a:pPr lvl="1" defTabSz="914400">
              <a:buSzPct val="125000"/>
            </a:pPr>
            <a:r>
              <a:rPr lang="es-ES" sz="900" b="1" dirty="0">
                <a:solidFill>
                  <a:schemeClr val="tx1">
                    <a:lumMod val="95000"/>
                    <a:lumOff val="5000"/>
                  </a:schemeClr>
                </a:solidFill>
              </a:rPr>
              <a:t>myInt0</a:t>
            </a: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push</a:t>
            </a:r>
            <a:r>
              <a:rPr lang="es-ES" sz="900" b="1" dirty="0">
                <a:solidFill>
                  <a:schemeClr val="tx1">
                    <a:lumMod val="95000"/>
                    <a:lumOff val="5000"/>
                  </a:schemeClr>
                </a:solidFill>
              </a:rPr>
              <a:t> 	</a:t>
            </a:r>
            <a:r>
              <a:rPr lang="es-ES" sz="900" b="1" dirty="0" err="1">
                <a:solidFill>
                  <a:schemeClr val="tx1">
                    <a:lumMod val="95000"/>
                    <a:lumOff val="5000"/>
                  </a:schemeClr>
                </a:solidFill>
              </a:rPr>
              <a:t>af</a:t>
            </a:r>
            <a:endParaRPr lang="es-ES" sz="900" b="1" dirty="0">
              <a:solidFill>
                <a:schemeClr val="tx1">
                  <a:lumMod val="95000"/>
                  <a:lumOff val="5000"/>
                </a:schemeClr>
              </a:solidFill>
            </a:endParaRP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ld</a:t>
            </a:r>
            <a:r>
              <a:rPr lang="es-ES" sz="900" b="1" dirty="0">
                <a:solidFill>
                  <a:schemeClr val="tx1">
                    <a:lumMod val="95000"/>
                    <a:lumOff val="5000"/>
                  </a:schemeClr>
                </a:solidFill>
              </a:rPr>
              <a:t>	a,#C3</a:t>
            </a: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ld</a:t>
            </a:r>
            <a:r>
              <a:rPr lang="es-ES" sz="900" b="1" dirty="0">
                <a:solidFill>
                  <a:schemeClr val="tx1">
                    <a:lumMod val="95000"/>
                    <a:lumOff val="5000"/>
                  </a:schemeClr>
                </a:solidFill>
              </a:rPr>
              <a:t>	(#38),a</a:t>
            </a: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ld</a:t>
            </a:r>
            <a:r>
              <a:rPr lang="es-ES" sz="900" b="1" dirty="0">
                <a:solidFill>
                  <a:schemeClr val="tx1">
                    <a:lumMod val="95000"/>
                    <a:lumOff val="5000"/>
                  </a:schemeClr>
                </a:solidFill>
              </a:rPr>
              <a:t>	hl,myInt0</a:t>
            </a: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ld</a:t>
            </a:r>
            <a:r>
              <a:rPr lang="es-ES" sz="900" b="1" dirty="0">
                <a:solidFill>
                  <a:schemeClr val="tx1">
                    <a:lumMod val="95000"/>
                    <a:lumOff val="5000"/>
                  </a:schemeClr>
                </a:solidFill>
              </a:rPr>
              <a:t>	(#39),hl</a:t>
            </a:r>
          </a:p>
          <a:p>
            <a:pPr lvl="1" defTabSz="914400">
              <a:buSzPct val="125000"/>
            </a:pPr>
            <a:r>
              <a:rPr lang="es-ES" sz="900" b="1" dirty="0">
                <a:solidFill>
                  <a:schemeClr val="tx1">
                    <a:lumMod val="95000"/>
                    <a:lumOff val="5000"/>
                  </a:schemeClr>
                </a:solidFill>
              </a:rPr>
              <a:t>	pop	</a:t>
            </a:r>
            <a:r>
              <a:rPr lang="es-ES" sz="900" b="1" dirty="0" err="1">
                <a:solidFill>
                  <a:schemeClr val="tx1">
                    <a:lumMod val="95000"/>
                    <a:lumOff val="5000"/>
                  </a:schemeClr>
                </a:solidFill>
              </a:rPr>
              <a:t>af</a:t>
            </a:r>
            <a:endParaRPr lang="es-ES" sz="900" b="1" dirty="0">
              <a:solidFill>
                <a:schemeClr val="tx1">
                  <a:lumMod val="95000"/>
                  <a:lumOff val="5000"/>
                </a:schemeClr>
              </a:solidFill>
            </a:endParaRP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ei</a:t>
            </a:r>
            <a:endParaRPr lang="es-ES" sz="900" b="1" dirty="0">
              <a:solidFill>
                <a:schemeClr val="tx1">
                  <a:lumMod val="95000"/>
                  <a:lumOff val="5000"/>
                </a:schemeClr>
              </a:solidFill>
            </a:endParaRPr>
          </a:p>
          <a:p>
            <a:pPr lvl="1" defTabSz="914400">
              <a:buSzPct val="125000"/>
            </a:pPr>
            <a:r>
              <a:rPr lang="es-ES" sz="900" b="1" dirty="0">
                <a:solidFill>
                  <a:schemeClr val="tx1">
                    <a:lumMod val="95000"/>
                    <a:lumOff val="5000"/>
                  </a:schemeClr>
                </a:solidFill>
              </a:rPr>
              <a:t>	</a:t>
            </a:r>
            <a:r>
              <a:rPr lang="es-ES" sz="900" b="1" dirty="0" err="1">
                <a:solidFill>
                  <a:schemeClr val="tx1">
                    <a:lumMod val="95000"/>
                    <a:lumOff val="5000"/>
                  </a:schemeClr>
                </a:solidFill>
              </a:rPr>
              <a:t>ret</a:t>
            </a:r>
            <a:endParaRPr lang="es-ES" sz="900" b="1" dirty="0">
              <a:solidFill>
                <a:schemeClr val="tx1">
                  <a:lumMod val="95000"/>
                  <a:lumOff val="5000"/>
                </a:schemeClr>
              </a:solidFill>
            </a:endParaRPr>
          </a:p>
        </p:txBody>
      </p:sp>
      <p:sp>
        <p:nvSpPr>
          <p:cNvPr id="7" name="Rectángulo 6"/>
          <p:cNvSpPr/>
          <p:nvPr/>
        </p:nvSpPr>
        <p:spPr>
          <a:xfrm>
            <a:off x="5384800" y="3951391"/>
            <a:ext cx="6096000" cy="1458810"/>
          </a:xfrm>
          <a:prstGeom prst="rect">
            <a:avLst/>
          </a:prstGeom>
        </p:spPr>
        <p:txBody>
          <a:bodyPr vert="horz" lIns="91440" tIns="45720" rIns="91440" bIns="45720" rtlCol="0">
            <a:normAutofit/>
          </a:bodyPr>
          <a:lstStyle/>
          <a:p>
            <a:pPr lvl="1" defTabSz="914400">
              <a:buSzPct val="125000"/>
            </a:pPr>
            <a:r>
              <a:rPr lang="es-ES" sz="1400" b="1" dirty="0">
                <a:solidFill>
                  <a:srgbClr val="FF0000"/>
                </a:solidFill>
              </a:rPr>
              <a:t>myInt0	Activo semáforo por estar en zona de refresco</a:t>
            </a:r>
          </a:p>
          <a:p>
            <a:pPr lvl="1" defTabSz="914400">
              <a:buSzPct val="125000"/>
            </a:pPr>
            <a:r>
              <a:rPr lang="es-ES" sz="1400" b="1" dirty="0">
                <a:solidFill>
                  <a:srgbClr val="FF0000"/>
                </a:solidFill>
              </a:rPr>
              <a:t>myInt1	Cambio de tintas y lectura del teclado</a:t>
            </a:r>
          </a:p>
          <a:p>
            <a:pPr lvl="1" defTabSz="914400">
              <a:buSzPct val="125000"/>
            </a:pPr>
            <a:r>
              <a:rPr lang="es-ES" sz="1400" b="1" dirty="0">
                <a:solidFill>
                  <a:srgbClr val="FF0000"/>
                </a:solidFill>
              </a:rPr>
              <a:t>myInt2	Ociosa</a:t>
            </a:r>
          </a:p>
          <a:p>
            <a:pPr lvl="1" defTabSz="914400">
              <a:buSzPct val="125000"/>
            </a:pPr>
            <a:r>
              <a:rPr lang="es-ES" sz="1400" b="1" dirty="0">
                <a:solidFill>
                  <a:srgbClr val="FF0000"/>
                </a:solidFill>
              </a:rPr>
              <a:t>myInt3	Ociosa</a:t>
            </a:r>
          </a:p>
          <a:p>
            <a:pPr lvl="1" defTabSz="914400">
              <a:buSzPct val="125000"/>
            </a:pPr>
            <a:r>
              <a:rPr lang="es-ES" sz="1400" b="1" dirty="0">
                <a:solidFill>
                  <a:srgbClr val="FF0000"/>
                </a:solidFill>
              </a:rPr>
              <a:t>myInt4	Activo zona de marcador y sus tintas</a:t>
            </a:r>
          </a:p>
          <a:p>
            <a:pPr lvl="1" defTabSz="914400">
              <a:buSzPct val="125000"/>
            </a:pPr>
            <a:r>
              <a:rPr lang="es-ES" sz="1400" b="1" dirty="0">
                <a:solidFill>
                  <a:srgbClr val="FF0000"/>
                </a:solidFill>
              </a:rPr>
              <a:t>myInt5	Música (</a:t>
            </a:r>
            <a:r>
              <a:rPr lang="es-ES" sz="1400" b="1" dirty="0" err="1">
                <a:solidFill>
                  <a:srgbClr val="FF0000"/>
                </a:solidFill>
              </a:rPr>
              <a:t>Arkos</a:t>
            </a:r>
            <a:r>
              <a:rPr lang="es-ES" sz="1400" b="1" dirty="0">
                <a:solidFill>
                  <a:srgbClr val="FF0000"/>
                </a:solidFill>
              </a:rPr>
              <a:t> Player)</a:t>
            </a:r>
          </a:p>
        </p:txBody>
      </p:sp>
    </p:spTree>
    <p:extLst>
      <p:ext uri="{BB962C8B-B14F-4D97-AF65-F5344CB8AC3E}">
        <p14:creationId xmlns:p14="http://schemas.microsoft.com/office/powerpoint/2010/main" val="1422565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SEXTO: LA </a:t>
            </a:r>
            <a:r>
              <a:rPr lang="es-ES" dirty="0" err="1"/>
              <a:t>ORIENTACIón</a:t>
            </a:r>
            <a:r>
              <a:rPr lang="es-ES" dirty="0"/>
              <a:t> a objetos (I)</a:t>
            </a:r>
          </a:p>
        </p:txBody>
      </p:sp>
      <p:sp>
        <p:nvSpPr>
          <p:cNvPr id="3" name="Marcador de contenido 2"/>
          <p:cNvSpPr>
            <a:spLocks noGrp="1"/>
          </p:cNvSpPr>
          <p:nvPr>
            <p:ph idx="1"/>
          </p:nvPr>
        </p:nvSpPr>
        <p:spPr>
          <a:xfrm>
            <a:off x="1141412" y="1155700"/>
            <a:ext cx="9905999" cy="5295900"/>
          </a:xfrm>
        </p:spPr>
        <p:txBody>
          <a:bodyPr>
            <a:normAutofit fontScale="32500" lnSpcReduction="20000"/>
          </a:bodyPr>
          <a:lstStyle/>
          <a:p>
            <a:pPr marL="0" indent="0">
              <a:buNone/>
            </a:pPr>
            <a:r>
              <a:rPr lang="es-ES" sz="5500" b="1" dirty="0"/>
              <a:t>Aunque desarrollado en ensamblador íntegramente, la hormigonera utiliza orientación a objetos. P.ej. el objeto del </a:t>
            </a:r>
            <a:r>
              <a:rPr lang="es-ES" sz="5500" b="1" dirty="0" err="1"/>
              <a:t>prota</a:t>
            </a:r>
            <a:r>
              <a:rPr lang="es-ES" sz="5500" b="1" dirty="0"/>
              <a:t> tiene la siguiente estructura:</a:t>
            </a:r>
          </a:p>
          <a:p>
            <a:pPr marL="1828800" lvl="4" indent="0">
              <a:buNone/>
            </a:pPr>
            <a:r>
              <a:rPr lang="es-ES" sz="2800" b="1" dirty="0"/>
              <a:t>SPRITE0</a:t>
            </a:r>
          </a:p>
          <a:p>
            <a:pPr marL="1828800" lvl="4" indent="0">
              <a:buNone/>
            </a:pPr>
            <a:r>
              <a:rPr lang="es-ES" sz="2800" b="1" dirty="0"/>
              <a:t>;DATOS DEL OBJETO PROTAGONISTA</a:t>
            </a:r>
          </a:p>
          <a:p>
            <a:pPr marL="1828800" lvl="4" indent="0">
              <a:buNone/>
            </a:pPr>
            <a:r>
              <a:rPr lang="es-ES" sz="2800" b="1" dirty="0"/>
              <a:t>SPRITE0_X		DB 0</a:t>
            </a:r>
          </a:p>
          <a:p>
            <a:pPr marL="1828800" lvl="4" indent="0">
              <a:buNone/>
            </a:pPr>
            <a:r>
              <a:rPr lang="es-ES" sz="2800" b="1" dirty="0"/>
              <a:t>SPRITE0_ANT_X		DB 0</a:t>
            </a:r>
          </a:p>
          <a:p>
            <a:pPr marL="1828800" lvl="4" indent="0">
              <a:buNone/>
            </a:pPr>
            <a:r>
              <a:rPr lang="es-ES" sz="2800" b="1" dirty="0"/>
              <a:t>SPRITE0_Y		DB 0</a:t>
            </a:r>
          </a:p>
          <a:p>
            <a:pPr marL="1828800" lvl="4" indent="0">
              <a:buNone/>
            </a:pPr>
            <a:r>
              <a:rPr lang="es-ES" sz="2800" b="1" dirty="0"/>
              <a:t>SPRITE0_ANT_Y		DB 0</a:t>
            </a:r>
          </a:p>
          <a:p>
            <a:pPr marL="1828800" lvl="4" indent="0">
              <a:buNone/>
            </a:pPr>
            <a:r>
              <a:rPr lang="es-ES" sz="2800" b="1" dirty="0"/>
              <a:t>SPRITE0_ANCHO		DB 4</a:t>
            </a:r>
          </a:p>
          <a:p>
            <a:pPr marL="1828800" lvl="4" indent="0">
              <a:buNone/>
            </a:pPr>
            <a:r>
              <a:rPr lang="es-ES" sz="2800" b="1" dirty="0"/>
              <a:t>SPRITE0_ALTO		DB 24</a:t>
            </a:r>
          </a:p>
          <a:p>
            <a:pPr marL="1828800" lvl="4" indent="0">
              <a:buNone/>
            </a:pPr>
            <a:r>
              <a:rPr lang="es-ES" sz="2800" b="1" dirty="0"/>
              <a:t>SPRITE0_DIRECCION	DW MOV_ANDAR</a:t>
            </a:r>
          </a:p>
          <a:p>
            <a:pPr marL="1828800" lvl="4" indent="0">
              <a:buNone/>
            </a:pPr>
            <a:r>
              <a:rPr lang="es-ES" sz="2800" b="1" dirty="0"/>
              <a:t>SPRITE0_MIRADA		DB MIRO_DER</a:t>
            </a:r>
          </a:p>
          <a:p>
            <a:pPr marL="1828800" lvl="4" indent="0">
              <a:buNone/>
            </a:pPr>
            <a:r>
              <a:rPr lang="es-ES" sz="2800" b="1" dirty="0"/>
              <a:t>SPRITE0_SPRITES		DB 7</a:t>
            </a:r>
          </a:p>
          <a:p>
            <a:pPr marL="1828800" lvl="4" indent="0">
              <a:buNone/>
            </a:pPr>
            <a:r>
              <a:rPr lang="es-ES" sz="2800" b="1" dirty="0"/>
              <a:t>SPRITE0_SPRITE_ACTUAL	DB 0</a:t>
            </a:r>
          </a:p>
          <a:p>
            <a:pPr marL="1828800" lvl="4" indent="0">
              <a:buNone/>
            </a:pPr>
            <a:r>
              <a:rPr lang="es-ES" sz="2800" b="1" dirty="0"/>
              <a:t>SPRITE0_VEL_X		DB 1</a:t>
            </a:r>
          </a:p>
          <a:p>
            <a:pPr marL="1828800" lvl="4" indent="0">
              <a:buNone/>
            </a:pPr>
            <a:r>
              <a:rPr lang="es-ES" sz="2800" b="1" dirty="0"/>
              <a:t>SPRITE0_VEL_Y		DB 8</a:t>
            </a:r>
          </a:p>
          <a:p>
            <a:pPr marL="1828800" lvl="4" indent="0">
              <a:buNone/>
            </a:pPr>
            <a:r>
              <a:rPr lang="es-ES" sz="2800" b="1" dirty="0"/>
              <a:t>SPRITE0_MOVIMIENTO	DW </a:t>
            </a:r>
            <a:r>
              <a:rPr lang="es-ES" sz="2800" b="1" dirty="0" err="1"/>
              <a:t>control_protagonista</a:t>
            </a:r>
            <a:endParaRPr lang="es-ES" sz="2800" b="1" dirty="0"/>
          </a:p>
          <a:p>
            <a:pPr marL="1828800" lvl="4" indent="0">
              <a:buNone/>
            </a:pPr>
            <a:r>
              <a:rPr lang="es-ES" sz="2800" b="1" dirty="0"/>
              <a:t>SPRITE0_CAMINO		DW 0</a:t>
            </a:r>
          </a:p>
          <a:p>
            <a:pPr marL="1828800" lvl="4" indent="0">
              <a:buNone/>
            </a:pPr>
            <a:r>
              <a:rPr lang="es-ES" sz="2800" b="1" dirty="0"/>
              <a:t>SPRITE0_CHECKS		DB %11000010</a:t>
            </a:r>
          </a:p>
          <a:p>
            <a:pPr marL="1828800" lvl="4" indent="0">
              <a:buNone/>
            </a:pPr>
            <a:r>
              <a:rPr lang="es-ES" sz="2800" b="1" dirty="0"/>
              <a:t>SPRITE0_ESTADO		DB ESTADO_NORMAL</a:t>
            </a:r>
          </a:p>
          <a:p>
            <a:pPr marL="1828800" lvl="4" indent="0">
              <a:buNone/>
            </a:pPr>
            <a:r>
              <a:rPr lang="es-ES" sz="2800" b="1" dirty="0"/>
              <a:t>SPRITE0_SENTIDO		DB MIRO_DER</a:t>
            </a:r>
          </a:p>
          <a:p>
            <a:pPr marL="1828800" lvl="4" indent="0">
              <a:buNone/>
            </a:pPr>
            <a:r>
              <a:rPr lang="es-ES" sz="2800" b="1" dirty="0"/>
              <a:t>SPRITE0_CADENCIA	DB 0</a:t>
            </a:r>
          </a:p>
          <a:p>
            <a:pPr marL="1828800" lvl="4" indent="0">
              <a:buNone/>
            </a:pPr>
            <a:r>
              <a:rPr lang="es-ES" sz="2800" b="1" dirty="0"/>
              <a:t>SPRITE0_ACUM_GRAVEDAD	DB 0</a:t>
            </a:r>
          </a:p>
          <a:p>
            <a:pPr marL="1828800" lvl="4" indent="0">
              <a:buNone/>
            </a:pPr>
            <a:r>
              <a:rPr lang="es-ES" sz="2800" b="1" dirty="0"/>
              <a:t>SPRITE0_ENERGIA		DB ENERGIA_INICIAL</a:t>
            </a:r>
          </a:p>
          <a:p>
            <a:pPr marL="1828800" lvl="4" indent="0">
              <a:buNone/>
            </a:pPr>
            <a:r>
              <a:rPr lang="es-ES" sz="2800" b="1" dirty="0"/>
              <a:t>SPRITE0_VIDAS		DB 3</a:t>
            </a:r>
          </a:p>
        </p:txBody>
      </p:sp>
      <p:sp>
        <p:nvSpPr>
          <p:cNvPr id="4" name="Rectángulo 3"/>
          <p:cNvSpPr/>
          <p:nvPr/>
        </p:nvSpPr>
        <p:spPr>
          <a:xfrm>
            <a:off x="6210300" y="3956050"/>
            <a:ext cx="5448300" cy="1446550"/>
          </a:xfrm>
          <a:prstGeom prst="rect">
            <a:avLst/>
          </a:prstGeom>
        </p:spPr>
        <p:txBody>
          <a:bodyPr wrap="square">
            <a:spAutoFit/>
          </a:bodyPr>
          <a:lstStyle/>
          <a:p>
            <a:r>
              <a:rPr lang="es-ES" sz="1100" dirty="0">
                <a:solidFill>
                  <a:srgbClr val="FF0000"/>
                </a:solidFill>
              </a:rPr>
              <a:t>CHK_GRAVEDAD		EQU 7;indica que el </a:t>
            </a:r>
            <a:r>
              <a:rPr lang="es-ES" sz="1100" dirty="0" err="1">
                <a:solidFill>
                  <a:srgbClr val="FF0000"/>
                </a:solidFill>
              </a:rPr>
              <a:t>sprite</a:t>
            </a:r>
            <a:r>
              <a:rPr lang="es-ES" sz="1100" dirty="0">
                <a:solidFill>
                  <a:srgbClr val="FF0000"/>
                </a:solidFill>
              </a:rPr>
              <a:t> tiene gravedad o no</a:t>
            </a:r>
          </a:p>
          <a:p>
            <a:r>
              <a:rPr lang="es-ES" sz="1100" dirty="0">
                <a:solidFill>
                  <a:srgbClr val="FF0000"/>
                </a:solidFill>
              </a:rPr>
              <a:t>CHK_CTRL_PANTALLA		EQU 6;el </a:t>
            </a:r>
            <a:r>
              <a:rPr lang="es-ES" sz="1100" dirty="0" err="1">
                <a:solidFill>
                  <a:srgbClr val="FF0000"/>
                </a:solidFill>
              </a:rPr>
              <a:t>sprite</a:t>
            </a:r>
            <a:r>
              <a:rPr lang="es-ES" sz="1100" dirty="0">
                <a:solidFill>
                  <a:srgbClr val="FF0000"/>
                </a:solidFill>
              </a:rPr>
              <a:t> cambia la pantalla (solo uno)</a:t>
            </a:r>
          </a:p>
          <a:p>
            <a:r>
              <a:rPr lang="es-ES" sz="1100" dirty="0">
                <a:solidFill>
                  <a:srgbClr val="FF0000"/>
                </a:solidFill>
              </a:rPr>
              <a:t>CHK_CTRL_CAMINO		EQU 5;el </a:t>
            </a:r>
            <a:r>
              <a:rPr lang="es-ES" sz="1100" dirty="0" err="1">
                <a:solidFill>
                  <a:srgbClr val="FF0000"/>
                </a:solidFill>
              </a:rPr>
              <a:t>sprite</a:t>
            </a:r>
            <a:r>
              <a:rPr lang="es-ES" sz="1100" dirty="0">
                <a:solidFill>
                  <a:srgbClr val="FF0000"/>
                </a:solidFill>
              </a:rPr>
              <a:t> </a:t>
            </a:r>
            <a:r>
              <a:rPr lang="es-ES" sz="1100" dirty="0" err="1">
                <a:solidFill>
                  <a:srgbClr val="FF0000"/>
                </a:solidFill>
              </a:rPr>
              <a:t>est</a:t>
            </a:r>
            <a:r>
              <a:rPr lang="es-ES" sz="1100" dirty="0">
                <a:solidFill>
                  <a:srgbClr val="FF0000"/>
                </a:solidFill>
              </a:rPr>
              <a:t>� controlado por un camino o no</a:t>
            </a:r>
          </a:p>
          <a:p>
            <a:r>
              <a:rPr lang="es-ES" sz="1100" dirty="0">
                <a:solidFill>
                  <a:srgbClr val="FF0000"/>
                </a:solidFill>
              </a:rPr>
              <a:t>CHK_CTRL_TRANSPARENTE	EQU 4;el </a:t>
            </a:r>
            <a:r>
              <a:rPr lang="es-ES" sz="1100" dirty="0" err="1">
                <a:solidFill>
                  <a:srgbClr val="FF0000"/>
                </a:solidFill>
              </a:rPr>
              <a:t>sprite</a:t>
            </a:r>
            <a:r>
              <a:rPr lang="es-ES" sz="1100" dirty="0">
                <a:solidFill>
                  <a:srgbClr val="FF0000"/>
                </a:solidFill>
              </a:rPr>
              <a:t> atraviesa las paredes o no</a:t>
            </a:r>
          </a:p>
          <a:p>
            <a:r>
              <a:rPr lang="es-ES" sz="1100" dirty="0">
                <a:solidFill>
                  <a:srgbClr val="FF0000"/>
                </a:solidFill>
              </a:rPr>
              <a:t>CHK_SIMETRICO         		EQU 3;el </a:t>
            </a:r>
            <a:r>
              <a:rPr lang="es-ES" sz="1100" dirty="0" err="1">
                <a:solidFill>
                  <a:srgbClr val="FF0000"/>
                </a:solidFill>
              </a:rPr>
              <a:t>sprite</a:t>
            </a:r>
            <a:r>
              <a:rPr lang="es-ES" sz="1100" dirty="0">
                <a:solidFill>
                  <a:srgbClr val="FF0000"/>
                </a:solidFill>
              </a:rPr>
              <a:t> solo tiene MIRO_DER</a:t>
            </a:r>
          </a:p>
          <a:p>
            <a:r>
              <a:rPr lang="es-ES" sz="1100" dirty="0">
                <a:solidFill>
                  <a:srgbClr val="FF0000"/>
                </a:solidFill>
              </a:rPr>
              <a:t>CHK_ACABACAMINO       	EQU 2;el camino acaba si no puede hacer MOVER_SPRITE_</a:t>
            </a:r>
          </a:p>
          <a:p>
            <a:r>
              <a:rPr lang="es-ES" sz="1100" dirty="0">
                <a:solidFill>
                  <a:srgbClr val="FF0000"/>
                </a:solidFill>
              </a:rPr>
              <a:t>CHK_NOCOLISION        	EQU 1;el </a:t>
            </a:r>
            <a:r>
              <a:rPr lang="es-ES" sz="1100" dirty="0" err="1">
                <a:solidFill>
                  <a:srgbClr val="FF0000"/>
                </a:solidFill>
              </a:rPr>
              <a:t>sprite</a:t>
            </a:r>
            <a:r>
              <a:rPr lang="es-ES" sz="1100" dirty="0">
                <a:solidFill>
                  <a:srgbClr val="FF0000"/>
                </a:solidFill>
              </a:rPr>
              <a:t> no colisiona con otros si es uno</a:t>
            </a:r>
          </a:p>
          <a:p>
            <a:r>
              <a:rPr lang="es-ES" sz="1100" dirty="0">
                <a:solidFill>
                  <a:srgbClr val="FF0000"/>
                </a:solidFill>
              </a:rPr>
              <a:t>CHK_MATA             		EQU 0;el </a:t>
            </a:r>
            <a:r>
              <a:rPr lang="es-ES" sz="1100" dirty="0" err="1">
                <a:solidFill>
                  <a:srgbClr val="FF0000"/>
                </a:solidFill>
              </a:rPr>
              <a:t>sprite</a:t>
            </a:r>
            <a:r>
              <a:rPr lang="es-ES" sz="1100" dirty="0">
                <a:solidFill>
                  <a:srgbClr val="FF0000"/>
                </a:solidFill>
              </a:rPr>
              <a:t> mata al colisionar (si no hiere)</a:t>
            </a:r>
          </a:p>
        </p:txBody>
      </p:sp>
    </p:spTree>
    <p:extLst>
      <p:ext uri="{BB962C8B-B14F-4D97-AF65-F5344CB8AC3E}">
        <p14:creationId xmlns:p14="http://schemas.microsoft.com/office/powerpoint/2010/main" val="749230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SEXTO: LA </a:t>
            </a:r>
            <a:r>
              <a:rPr lang="es-ES" dirty="0" err="1"/>
              <a:t>ORIENTACIón</a:t>
            </a:r>
            <a:r>
              <a:rPr lang="es-ES" dirty="0"/>
              <a:t> a objetos (II)</a:t>
            </a:r>
          </a:p>
        </p:txBody>
      </p:sp>
      <p:sp>
        <p:nvSpPr>
          <p:cNvPr id="3" name="Marcador de contenido 2"/>
          <p:cNvSpPr>
            <a:spLocks noGrp="1"/>
          </p:cNvSpPr>
          <p:nvPr>
            <p:ph idx="1"/>
          </p:nvPr>
        </p:nvSpPr>
        <p:spPr>
          <a:xfrm>
            <a:off x="1141412" y="1155700"/>
            <a:ext cx="9905999" cy="5295900"/>
          </a:xfrm>
        </p:spPr>
        <p:txBody>
          <a:bodyPr>
            <a:normAutofit fontScale="62500" lnSpcReduction="20000"/>
          </a:bodyPr>
          <a:lstStyle/>
          <a:p>
            <a:pPr marL="0" indent="0">
              <a:buNone/>
            </a:pPr>
            <a:r>
              <a:rPr lang="es-ES" sz="5500" b="1" dirty="0"/>
              <a:t>Así, todos los objetos que se mueven en pantalla son objetos con sus propiedades y sus eventos.</a:t>
            </a:r>
          </a:p>
          <a:p>
            <a:pPr marL="0" indent="0">
              <a:buNone/>
            </a:pPr>
            <a:r>
              <a:rPr lang="es-ES" sz="5500" b="1" dirty="0"/>
              <a:t>Hay objetos tipo:</a:t>
            </a:r>
          </a:p>
          <a:p>
            <a:pPr lvl="1"/>
            <a:r>
              <a:rPr lang="es-ES" sz="5100" b="1" dirty="0"/>
              <a:t>Disparo </a:t>
            </a:r>
          </a:p>
          <a:p>
            <a:pPr lvl="1"/>
            <a:r>
              <a:rPr lang="es-ES" sz="5100" b="1" dirty="0" err="1"/>
              <a:t>Sprite</a:t>
            </a:r>
            <a:r>
              <a:rPr lang="es-ES" sz="5100" b="1" dirty="0"/>
              <a:t> </a:t>
            </a:r>
            <a:r>
              <a:rPr lang="es-ES" sz="5100" b="1" dirty="0" err="1"/>
              <a:t>Prota</a:t>
            </a:r>
            <a:endParaRPr lang="es-ES" sz="5100" b="1" dirty="0"/>
          </a:p>
          <a:p>
            <a:pPr lvl="1"/>
            <a:r>
              <a:rPr lang="es-ES" sz="5100" b="1" dirty="0" err="1"/>
              <a:t>Sprite</a:t>
            </a:r>
            <a:r>
              <a:rPr lang="es-ES" sz="5100" b="1" dirty="0"/>
              <a:t> Enemigo</a:t>
            </a:r>
          </a:p>
          <a:p>
            <a:pPr lvl="1"/>
            <a:r>
              <a:rPr lang="es-ES" sz="5100" b="1" dirty="0" err="1"/>
              <a:t>Statics</a:t>
            </a:r>
            <a:r>
              <a:rPr lang="es-ES" sz="5100" b="1" dirty="0"/>
              <a:t> (</a:t>
            </a:r>
            <a:r>
              <a:rPr lang="es-ES" sz="5100" b="1" dirty="0" err="1"/>
              <a:t>sprites</a:t>
            </a:r>
            <a:r>
              <a:rPr lang="es-ES" sz="5100" b="1" dirty="0"/>
              <a:t> que no se mueven y que no consumen CPU). Los objetos que se cogen o interruptores.</a:t>
            </a:r>
          </a:p>
          <a:p>
            <a:pPr lvl="1"/>
            <a:r>
              <a:rPr lang="es-ES" sz="5100" b="1" dirty="0"/>
              <a:t>Animaciones (estrellas, antorchas, etc…)</a:t>
            </a:r>
          </a:p>
        </p:txBody>
      </p:sp>
    </p:spTree>
    <p:extLst>
      <p:ext uri="{BB962C8B-B14F-4D97-AF65-F5344CB8AC3E}">
        <p14:creationId xmlns:p14="http://schemas.microsoft.com/office/powerpoint/2010/main" val="1800749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SÉPTIMO: Música maestro (I)</a:t>
            </a:r>
          </a:p>
        </p:txBody>
      </p:sp>
      <p:sp>
        <p:nvSpPr>
          <p:cNvPr id="3" name="Marcador de contenido 2"/>
          <p:cNvSpPr>
            <a:spLocks noGrp="1"/>
          </p:cNvSpPr>
          <p:nvPr>
            <p:ph idx="1"/>
          </p:nvPr>
        </p:nvSpPr>
        <p:spPr/>
        <p:txBody>
          <a:bodyPr/>
          <a:lstStyle/>
          <a:p>
            <a:pPr marL="0" indent="0">
              <a:buNone/>
            </a:pPr>
            <a:r>
              <a:rPr lang="es-ES" dirty="0"/>
              <a:t>La música se ha compuesto y realizado por </a:t>
            </a:r>
            <a:r>
              <a:rPr lang="es-ES" dirty="0" err="1"/>
              <a:t>McKlain</a:t>
            </a:r>
            <a:r>
              <a:rPr lang="es-ES" dirty="0"/>
              <a:t> (piruletas)</a:t>
            </a:r>
          </a:p>
          <a:p>
            <a:pPr marL="0" indent="0">
              <a:buNone/>
            </a:pPr>
            <a:r>
              <a:rPr lang="es-ES" dirty="0"/>
              <a:t>Para ello ha utilizado su oído, orejas y un </a:t>
            </a:r>
            <a:r>
              <a:rPr lang="es-ES" dirty="0" err="1"/>
              <a:t>casiotone</a:t>
            </a:r>
            <a:endParaRPr lang="es-ES" dirty="0"/>
          </a:p>
          <a:p>
            <a:pPr marL="0" indent="0">
              <a:buNone/>
            </a:pPr>
            <a:r>
              <a:rPr lang="es-ES" dirty="0"/>
              <a:t>Luego, mediante </a:t>
            </a:r>
            <a:r>
              <a:rPr lang="es-ES" dirty="0" err="1"/>
              <a:t>Arkos</a:t>
            </a:r>
            <a:r>
              <a:rPr lang="es-ES" dirty="0"/>
              <a:t> </a:t>
            </a:r>
            <a:r>
              <a:rPr lang="es-ES" dirty="0" err="1"/>
              <a:t>Tracker</a:t>
            </a:r>
            <a:r>
              <a:rPr lang="es-ES" dirty="0"/>
              <a:t> lo pasa</a:t>
            </a:r>
            <a:br>
              <a:rPr lang="es-ES" dirty="0"/>
            </a:br>
            <a:r>
              <a:rPr lang="es-ES" dirty="0"/>
              <a:t>a PC, para que, otros, nos encarguemos</a:t>
            </a:r>
            <a:br>
              <a:rPr lang="es-ES" dirty="0"/>
            </a:br>
            <a:r>
              <a:rPr lang="es-ES" dirty="0"/>
              <a:t>de ponerlo en su sitio en el CPC</a:t>
            </a:r>
          </a:p>
          <a:p>
            <a:pPr marL="0" indent="0">
              <a:buNone/>
            </a:pPr>
            <a:endParaRPr lang="es-ES" dirty="0"/>
          </a:p>
        </p:txBody>
      </p:sp>
      <p:pic>
        <p:nvPicPr>
          <p:cNvPr id="4" name="Imagen 3"/>
          <p:cNvPicPr>
            <a:picLocks noChangeAspect="1"/>
          </p:cNvPicPr>
          <p:nvPr/>
        </p:nvPicPr>
        <p:blipFill>
          <a:blip r:embed="rId2"/>
          <a:stretch>
            <a:fillRect/>
          </a:stretch>
        </p:blipFill>
        <p:spPr>
          <a:xfrm>
            <a:off x="6375922" y="2400300"/>
            <a:ext cx="5587478" cy="4243387"/>
          </a:xfrm>
          <a:prstGeom prst="rect">
            <a:avLst/>
          </a:prstGeom>
        </p:spPr>
      </p:pic>
    </p:spTree>
    <p:extLst>
      <p:ext uri="{BB962C8B-B14F-4D97-AF65-F5344CB8AC3E}">
        <p14:creationId xmlns:p14="http://schemas.microsoft.com/office/powerpoint/2010/main" val="1584051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SÉPTIMO: Música maestro (y II)</a:t>
            </a:r>
          </a:p>
        </p:txBody>
      </p:sp>
      <p:sp>
        <p:nvSpPr>
          <p:cNvPr id="3" name="Marcador de contenido 2"/>
          <p:cNvSpPr>
            <a:spLocks noGrp="1"/>
          </p:cNvSpPr>
          <p:nvPr>
            <p:ph idx="1"/>
          </p:nvPr>
        </p:nvSpPr>
        <p:spPr/>
        <p:txBody>
          <a:bodyPr/>
          <a:lstStyle/>
          <a:p>
            <a:pPr marL="0" indent="0">
              <a:buNone/>
            </a:pPr>
            <a:r>
              <a:rPr lang="es-ES" dirty="0"/>
              <a:t>Para el desarrollo, se usa </a:t>
            </a:r>
            <a:r>
              <a:rPr lang="es-ES" dirty="0" err="1"/>
              <a:t>Arkos</a:t>
            </a:r>
            <a:r>
              <a:rPr lang="es-ES" dirty="0"/>
              <a:t> </a:t>
            </a:r>
            <a:r>
              <a:rPr lang="es-ES" dirty="0" err="1"/>
              <a:t>Tracker</a:t>
            </a:r>
            <a:r>
              <a:rPr lang="es-ES" dirty="0"/>
              <a:t> también, para pasar la música a un formato BIN </a:t>
            </a:r>
            <a:r>
              <a:rPr lang="es-ES" dirty="0" err="1"/>
              <a:t>precompilado</a:t>
            </a:r>
            <a:r>
              <a:rPr lang="es-ES" dirty="0"/>
              <a:t> en una posición de memoria. Esto obliga a recompilar toda la música en cada cambio que haga Piruletas.</a:t>
            </a:r>
          </a:p>
          <a:p>
            <a:pPr marL="0" indent="0">
              <a:buNone/>
            </a:pPr>
            <a:r>
              <a:rPr lang="es-ES" dirty="0"/>
              <a:t>Los </a:t>
            </a:r>
            <a:r>
              <a:rPr lang="es-ES" dirty="0" err="1"/>
              <a:t>BINs</a:t>
            </a:r>
            <a:r>
              <a:rPr lang="es-ES" dirty="0"/>
              <a:t> se vuelcan en el código y se ejecutan utilizando el archiconocido </a:t>
            </a:r>
            <a:r>
              <a:rPr lang="es-ES" dirty="0" err="1"/>
              <a:t>ArkosTrackerPlayer_CPC</a:t>
            </a:r>
            <a:endParaRPr lang="es-ES" dirty="0"/>
          </a:p>
          <a:p>
            <a:pPr marL="0" indent="0">
              <a:buNone/>
            </a:pPr>
            <a:r>
              <a:rPr lang="es-ES" dirty="0"/>
              <a:t>Funciona a las mil maravillas introduciendo una llamada en la interrupción correspondiente (nosotros usamos la quinta)</a:t>
            </a:r>
          </a:p>
          <a:p>
            <a:pPr marL="0" indent="0">
              <a:buNone/>
            </a:pPr>
            <a:r>
              <a:rPr lang="es-ES" dirty="0"/>
              <a:t>Por parte de programación poco que hacer, sólo disfrutar de las melodías y los FX y ponerlos cuando toca ponerlos.</a:t>
            </a:r>
          </a:p>
          <a:p>
            <a:pPr marL="0" indent="0">
              <a:buNone/>
            </a:pPr>
            <a:endParaRPr lang="es-ES" dirty="0"/>
          </a:p>
        </p:txBody>
      </p:sp>
    </p:spTree>
    <p:extLst>
      <p:ext uri="{BB962C8B-B14F-4D97-AF65-F5344CB8AC3E}">
        <p14:creationId xmlns:p14="http://schemas.microsoft.com/office/powerpoint/2010/main" val="3219784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OCTAVO: los </a:t>
            </a:r>
            <a:r>
              <a:rPr lang="es-ES" dirty="0" err="1"/>
              <a:t>NOMBREs</a:t>
            </a:r>
            <a:endParaRPr lang="es-ES" dirty="0"/>
          </a:p>
        </p:txBody>
      </p:sp>
      <p:sp>
        <p:nvSpPr>
          <p:cNvPr id="3" name="Marcador de contenido 2"/>
          <p:cNvSpPr>
            <a:spLocks noGrp="1"/>
          </p:cNvSpPr>
          <p:nvPr>
            <p:ph idx="1"/>
          </p:nvPr>
        </p:nvSpPr>
        <p:spPr>
          <a:xfrm>
            <a:off x="1190397" y="1305151"/>
            <a:ext cx="10533518" cy="5084073"/>
          </a:xfrm>
        </p:spPr>
        <p:txBody>
          <a:bodyPr>
            <a:noAutofit/>
          </a:bodyPr>
          <a:lstStyle/>
          <a:p>
            <a:pPr marL="0" indent="0">
              <a:buNone/>
            </a:pPr>
            <a:r>
              <a:rPr lang="es-ES" b="1" dirty="0"/>
              <a:t>Aunque se pudiera pensar que el nombre es lo primero en elegir, nosotros no solemos hacerlo.</a:t>
            </a:r>
          </a:p>
          <a:p>
            <a:pPr marL="0" indent="0">
              <a:buNone/>
            </a:pPr>
            <a:r>
              <a:rPr lang="es-ES" b="1" dirty="0"/>
              <a:t>En los </a:t>
            </a:r>
            <a:r>
              <a:rPr lang="es-ES" b="1" dirty="0" err="1"/>
              <a:t>aalc</a:t>
            </a:r>
            <a:r>
              <a:rPr lang="es-ES" b="1" dirty="0"/>
              <a:t> fue lo último en hacer, justo antes de preparar las carátulas. </a:t>
            </a:r>
          </a:p>
          <a:p>
            <a:pPr marL="0" indent="0">
              <a:buNone/>
            </a:pPr>
            <a:r>
              <a:rPr lang="es-ES" b="1" dirty="0"/>
              <a:t>En </a:t>
            </a:r>
            <a:r>
              <a:rPr lang="es-ES" b="1" dirty="0" err="1"/>
              <a:t>Cuatemoc</a:t>
            </a:r>
            <a:r>
              <a:rPr lang="es-ES" b="1" dirty="0"/>
              <a:t> ha sido diferente, ya que la carátula ha sido lo primero en hacer, dado el método de publicación a través del </a:t>
            </a:r>
            <a:r>
              <a:rPr lang="es-ES" b="1" dirty="0" err="1"/>
              <a:t>Verkami</a:t>
            </a:r>
            <a:r>
              <a:rPr lang="es-ES" b="1" dirty="0"/>
              <a:t> de la Enciclopedia </a:t>
            </a:r>
            <a:r>
              <a:rPr lang="es-ES" b="1" dirty="0" err="1"/>
              <a:t>Homebrew</a:t>
            </a:r>
            <a:r>
              <a:rPr lang="es-ES" b="1" dirty="0"/>
              <a:t> Vol. 2</a:t>
            </a:r>
          </a:p>
          <a:p>
            <a:pPr marL="0" indent="0">
              <a:buNone/>
            </a:pPr>
            <a:r>
              <a:rPr lang="es-ES" b="1" dirty="0"/>
              <a:t>Dicho </a:t>
            </a:r>
            <a:r>
              <a:rPr lang="es-ES" b="1" dirty="0" err="1"/>
              <a:t>Verkami</a:t>
            </a:r>
            <a:r>
              <a:rPr lang="es-ES" b="1" dirty="0"/>
              <a:t> ha acabado, pero todavía se pueden conseguir los libros o juegos enviando un correo a </a:t>
            </a:r>
            <a:r>
              <a:rPr lang="es-ES" dirty="0"/>
              <a:t>unpasadomejor@hotmail.com </a:t>
            </a:r>
            <a:r>
              <a:rPr lang="es-ES" b="1" dirty="0"/>
              <a:t> </a:t>
            </a:r>
          </a:p>
        </p:txBody>
      </p:sp>
    </p:spTree>
    <p:extLst>
      <p:ext uri="{BB962C8B-B14F-4D97-AF65-F5344CB8AC3E}">
        <p14:creationId xmlns:p14="http://schemas.microsoft.com/office/powerpoint/2010/main" val="1018211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NOVENO: PUBLICACIÓN WEB</a:t>
            </a:r>
          </a:p>
        </p:txBody>
      </p:sp>
      <p:sp>
        <p:nvSpPr>
          <p:cNvPr id="5" name="Marcador de contenido 4"/>
          <p:cNvSpPr>
            <a:spLocks noGrp="1"/>
          </p:cNvSpPr>
          <p:nvPr>
            <p:ph idx="1"/>
          </p:nvPr>
        </p:nvSpPr>
        <p:spPr>
          <a:xfrm>
            <a:off x="1141412" y="1155701"/>
            <a:ext cx="10009188" cy="5256674"/>
          </a:xfrm>
        </p:spPr>
        <p:txBody>
          <a:bodyPr>
            <a:normAutofit/>
          </a:bodyPr>
          <a:lstStyle/>
          <a:p>
            <a:pPr marL="0" indent="0">
              <a:buNone/>
            </a:pPr>
            <a:r>
              <a:rPr lang="es-ES" dirty="0"/>
              <a:t>Los </a:t>
            </a:r>
            <a:r>
              <a:rPr lang="es-ES" dirty="0" err="1"/>
              <a:t>aalc</a:t>
            </a:r>
            <a:r>
              <a:rPr lang="es-ES" dirty="0"/>
              <a:t> han salido en demo para cada fecha de elecciones. Luego, la versión definitiva ha salido meses después.</a:t>
            </a:r>
          </a:p>
          <a:p>
            <a:pPr marL="0" indent="0">
              <a:buNone/>
            </a:pPr>
            <a:r>
              <a:rPr lang="es-ES" dirty="0"/>
              <a:t>En estos casos, el objetivo era tener algo para las fechas de las elecciones.</a:t>
            </a:r>
          </a:p>
          <a:p>
            <a:pPr marL="0" indent="0">
              <a:buNone/>
            </a:pPr>
            <a:r>
              <a:rPr lang="es-ES" dirty="0"/>
              <a:t>En el caso de </a:t>
            </a:r>
            <a:r>
              <a:rPr lang="es-ES" dirty="0" err="1"/>
              <a:t>Cuatemoc</a:t>
            </a:r>
            <a:r>
              <a:rPr lang="es-ES" dirty="0"/>
              <a:t> será diferente, pues la gente ya ha comprado ediciones físicas de los juegos y tendrán que estar para Abril del 2017 acabados y depurados.</a:t>
            </a:r>
          </a:p>
        </p:txBody>
      </p:sp>
    </p:spTree>
    <p:extLst>
      <p:ext uri="{BB962C8B-B14F-4D97-AF65-F5344CB8AC3E}">
        <p14:creationId xmlns:p14="http://schemas.microsoft.com/office/powerpoint/2010/main" val="2905388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DECIMO: Ediciones físicas (I)</a:t>
            </a:r>
          </a:p>
        </p:txBody>
      </p:sp>
      <p:sp>
        <p:nvSpPr>
          <p:cNvPr id="5" name="Marcador de contenido 4"/>
          <p:cNvSpPr>
            <a:spLocks noGrp="1"/>
          </p:cNvSpPr>
          <p:nvPr>
            <p:ph idx="1"/>
          </p:nvPr>
        </p:nvSpPr>
        <p:spPr/>
        <p:txBody>
          <a:bodyPr>
            <a:normAutofit fontScale="92500" lnSpcReduction="20000"/>
          </a:bodyPr>
          <a:lstStyle/>
          <a:p>
            <a:pPr marL="0" indent="0">
              <a:buNone/>
            </a:pPr>
            <a:r>
              <a:rPr lang="es-ES" dirty="0"/>
              <a:t>Para mí es lo más duro: conseguir tener preparadas las copias físicas del juego, casi más que el desarrollo, XD</a:t>
            </a:r>
          </a:p>
          <a:p>
            <a:pPr marL="0" indent="0">
              <a:buNone/>
            </a:pPr>
            <a:r>
              <a:rPr lang="es-ES" dirty="0"/>
              <a:t>Una contrarreloj preparando las cajas:</a:t>
            </a:r>
          </a:p>
          <a:p>
            <a:pPr lvl="1"/>
            <a:r>
              <a:rPr lang="es-ES" dirty="0"/>
              <a:t>Imprimiéndolas</a:t>
            </a:r>
          </a:p>
          <a:p>
            <a:pPr lvl="1"/>
            <a:r>
              <a:rPr lang="es-ES" dirty="0"/>
              <a:t>Construyéndolas</a:t>
            </a:r>
          </a:p>
          <a:p>
            <a:pPr lvl="1"/>
            <a:r>
              <a:rPr lang="es-ES" dirty="0"/>
              <a:t>Etiquetándolas</a:t>
            </a:r>
          </a:p>
          <a:p>
            <a:pPr lvl="1"/>
            <a:r>
              <a:rPr lang="es-ES" dirty="0"/>
              <a:t>Duplicando los discos</a:t>
            </a:r>
          </a:p>
          <a:p>
            <a:pPr lvl="1"/>
            <a:r>
              <a:rPr lang="es-ES" dirty="0"/>
              <a:t>Comprobando los discos</a:t>
            </a:r>
          </a:p>
          <a:p>
            <a:pPr lvl="1"/>
            <a:r>
              <a:rPr lang="es-ES" dirty="0"/>
              <a:t>Esperando las cintas hasta el último día (vinieron a España, volvieron a UK y vinieron otra vez…)</a:t>
            </a:r>
          </a:p>
          <a:p>
            <a:pPr lvl="1"/>
            <a:r>
              <a:rPr lang="es-ES" dirty="0"/>
              <a:t>Preparando los </a:t>
            </a:r>
            <a:r>
              <a:rPr lang="es-ES" dirty="0" err="1"/>
              <a:t>rollups</a:t>
            </a:r>
            <a:r>
              <a:rPr lang="es-ES" dirty="0"/>
              <a:t> para la ferias</a:t>
            </a:r>
          </a:p>
          <a:p>
            <a:pPr lvl="1"/>
            <a:r>
              <a:rPr lang="es-ES" dirty="0"/>
              <a:t>Etc…</a:t>
            </a:r>
          </a:p>
          <a:p>
            <a:endParaRPr lang="es-ES" dirty="0"/>
          </a:p>
        </p:txBody>
      </p:sp>
    </p:spTree>
    <p:extLst>
      <p:ext uri="{BB962C8B-B14F-4D97-AF65-F5344CB8AC3E}">
        <p14:creationId xmlns:p14="http://schemas.microsoft.com/office/powerpoint/2010/main" val="2114842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DECIMO: Ediciones físicas (y II)</a:t>
            </a:r>
          </a:p>
        </p:txBody>
      </p:sp>
      <p:sp>
        <p:nvSpPr>
          <p:cNvPr id="5" name="Marcador de contenido 4"/>
          <p:cNvSpPr>
            <a:spLocks noGrp="1"/>
          </p:cNvSpPr>
          <p:nvPr>
            <p:ph idx="1"/>
          </p:nvPr>
        </p:nvSpPr>
        <p:spPr>
          <a:xfrm>
            <a:off x="1141412" y="1155701"/>
            <a:ext cx="9905999" cy="571500"/>
          </a:xfrm>
        </p:spPr>
        <p:txBody>
          <a:bodyPr>
            <a:normAutofit/>
          </a:bodyPr>
          <a:lstStyle/>
          <a:p>
            <a:pPr marL="0" indent="0">
              <a:buNone/>
            </a:pPr>
            <a:r>
              <a:rPr lang="es-ES" dirty="0"/>
              <a:t>EL RESULTADO:</a:t>
            </a:r>
          </a:p>
          <a:p>
            <a:endParaRPr lang="es-ES" dirty="0"/>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7566" y="2070100"/>
            <a:ext cx="5096933" cy="3822700"/>
          </a:xfrm>
          <a:prstGeom prst="rect">
            <a:avLst/>
          </a:prstGeom>
        </p:spPr>
      </p:pic>
      <p:pic>
        <p:nvPicPr>
          <p:cNvPr id="3" name="Imagen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7811" y="1155701"/>
            <a:ext cx="4013200" cy="5350933"/>
          </a:xfrm>
          <a:prstGeom prst="rect">
            <a:avLst/>
          </a:prstGeom>
        </p:spPr>
      </p:pic>
      <p:pic>
        <p:nvPicPr>
          <p:cNvPr id="6" name="Picture 2" descr="http://www.4mhz.es/wp-content/uploads/2016/10/edicion-fisica-1024x57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5775" y="2070100"/>
            <a:ext cx="4257674" cy="239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6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ETAPA 80s (III)</a:t>
            </a:r>
          </a:p>
        </p:txBody>
      </p:sp>
      <p:sp>
        <p:nvSpPr>
          <p:cNvPr id="4" name="Marcador de contenido 3"/>
          <p:cNvSpPr>
            <a:spLocks noGrp="1"/>
          </p:cNvSpPr>
          <p:nvPr>
            <p:ph idx="1"/>
          </p:nvPr>
        </p:nvSpPr>
        <p:spPr>
          <a:xfrm>
            <a:off x="1141412" y="1155700"/>
            <a:ext cx="10555287" cy="5197475"/>
          </a:xfrm>
        </p:spPr>
        <p:txBody>
          <a:bodyPr>
            <a:normAutofit/>
          </a:bodyPr>
          <a:lstStyle/>
          <a:p>
            <a:pPr marL="0" indent="0">
              <a:buNone/>
            </a:pPr>
            <a:r>
              <a:rPr lang="es-ES" b="1" dirty="0"/>
              <a:t>El cómo conseguí la solución sí lo recuerdo, pero no recuerdo quién me pasó estas fotocopias:</a:t>
            </a:r>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7400" y="2174176"/>
            <a:ext cx="3396418" cy="4569524"/>
          </a:xfrm>
          <a:prstGeom prst="rect">
            <a:avLst/>
          </a:prstGeom>
        </p:spPr>
      </p:pic>
      <p:pic>
        <p:nvPicPr>
          <p:cNvPr id="6" name="Imagen 5"/>
          <p:cNvPicPr>
            <a:picLocks noChangeAspect="1"/>
          </p:cNvPicPr>
          <p:nvPr/>
        </p:nvPicPr>
        <p:blipFill>
          <a:blip r:embed="rId3"/>
          <a:stretch>
            <a:fillRect/>
          </a:stretch>
        </p:blipFill>
        <p:spPr>
          <a:xfrm>
            <a:off x="7583703" y="2174178"/>
            <a:ext cx="504825" cy="523875"/>
          </a:xfrm>
          <a:prstGeom prst="rect">
            <a:avLst/>
          </a:prstGeom>
        </p:spPr>
      </p:pic>
      <p:pic>
        <p:nvPicPr>
          <p:cNvPr id="7" name="Imagen 6"/>
          <p:cNvPicPr>
            <a:picLocks noChangeAspect="1"/>
          </p:cNvPicPr>
          <p:nvPr/>
        </p:nvPicPr>
        <p:blipFill>
          <a:blip r:embed="rId3"/>
          <a:stretch>
            <a:fillRect/>
          </a:stretch>
        </p:blipFill>
        <p:spPr>
          <a:xfrm>
            <a:off x="8093290" y="2174177"/>
            <a:ext cx="504825" cy="523875"/>
          </a:xfrm>
          <a:prstGeom prst="rect">
            <a:avLst/>
          </a:prstGeom>
        </p:spPr>
      </p:pic>
      <p:pic>
        <p:nvPicPr>
          <p:cNvPr id="8" name="Imagen 7"/>
          <p:cNvPicPr>
            <a:picLocks noChangeAspect="1"/>
          </p:cNvPicPr>
          <p:nvPr/>
        </p:nvPicPr>
        <p:blipFill>
          <a:blip r:embed="rId3"/>
          <a:stretch>
            <a:fillRect/>
          </a:stretch>
        </p:blipFill>
        <p:spPr>
          <a:xfrm>
            <a:off x="8602300" y="2174176"/>
            <a:ext cx="504825" cy="523875"/>
          </a:xfrm>
          <a:prstGeom prst="rect">
            <a:avLst/>
          </a:prstGeom>
        </p:spPr>
      </p:pic>
      <p:pic>
        <p:nvPicPr>
          <p:cNvPr id="9" name="Imagen 8"/>
          <p:cNvPicPr>
            <a:picLocks noChangeAspect="1"/>
          </p:cNvPicPr>
          <p:nvPr/>
        </p:nvPicPr>
        <p:blipFill>
          <a:blip r:embed="rId3"/>
          <a:stretch>
            <a:fillRect/>
          </a:stretch>
        </p:blipFill>
        <p:spPr>
          <a:xfrm>
            <a:off x="9108458" y="2174176"/>
            <a:ext cx="504825" cy="523875"/>
          </a:xfrm>
          <a:prstGeom prst="rect">
            <a:avLst/>
          </a:prstGeom>
        </p:spPr>
      </p:pic>
      <p:sp>
        <p:nvSpPr>
          <p:cNvPr id="10" name="CuadroTexto 9"/>
          <p:cNvSpPr txBox="1"/>
          <p:nvPr/>
        </p:nvSpPr>
        <p:spPr>
          <a:xfrm>
            <a:off x="6368687" y="2823463"/>
            <a:ext cx="4972050" cy="2308324"/>
          </a:xfrm>
          <a:prstGeom prst="rect">
            <a:avLst/>
          </a:prstGeom>
          <a:noFill/>
        </p:spPr>
        <p:txBody>
          <a:bodyPr wrap="square" rtlCol="0">
            <a:spAutoFit/>
          </a:bodyPr>
          <a:lstStyle/>
          <a:p>
            <a:r>
              <a:rPr lang="es-ES" dirty="0"/>
              <a:t>Era un criptograma que ponía en relación números con unos extraños códigos mnemotécnicos que con la edad que tenía entonces era imposible que entendiera.</a:t>
            </a:r>
          </a:p>
          <a:p>
            <a:r>
              <a:rPr lang="es-ES" dirty="0"/>
              <a:t>Lo que me pasa ahora con las mujeres me pasaba entonces con el código máquina, porque era eso:</a:t>
            </a:r>
          </a:p>
          <a:p>
            <a:r>
              <a:rPr lang="es-ES" dirty="0"/>
              <a:t>				</a:t>
            </a:r>
          </a:p>
          <a:p>
            <a:r>
              <a:rPr lang="es-ES" dirty="0"/>
              <a:t>				CÓDIGO MÁQUINA</a:t>
            </a:r>
          </a:p>
        </p:txBody>
      </p:sp>
    </p:spTree>
    <p:extLst>
      <p:ext uri="{BB962C8B-B14F-4D97-AF65-F5344CB8AC3E}">
        <p14:creationId xmlns:p14="http://schemas.microsoft.com/office/powerpoint/2010/main" val="2916205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UNDECIMO: WINAPE</a:t>
            </a:r>
          </a:p>
        </p:txBody>
      </p:sp>
      <p:sp>
        <p:nvSpPr>
          <p:cNvPr id="5" name="Marcador de contenido 4"/>
          <p:cNvSpPr>
            <a:spLocks noGrp="1"/>
          </p:cNvSpPr>
          <p:nvPr>
            <p:ph idx="1"/>
          </p:nvPr>
        </p:nvSpPr>
        <p:spPr>
          <a:xfrm>
            <a:off x="1141412" y="1155701"/>
            <a:ext cx="9905999" cy="1727200"/>
          </a:xfrm>
        </p:spPr>
        <p:txBody>
          <a:bodyPr>
            <a:normAutofit fontScale="92500" lnSpcReduction="10000"/>
          </a:bodyPr>
          <a:lstStyle/>
          <a:p>
            <a:r>
              <a:rPr lang="es-ES" dirty="0"/>
              <a:t>No quiero dejar de mencionar al programa que hace que todo funcione: el emulador WINAPE</a:t>
            </a:r>
          </a:p>
          <a:p>
            <a:r>
              <a:rPr lang="es-ES" dirty="0"/>
              <a:t>Con algo mínimamente parecido, hace 30 años, los desarrollos hubieran sido infinitamente más rápidos y mucho más perfectos.</a:t>
            </a:r>
          </a:p>
          <a:p>
            <a:endParaRPr lang="es-ES" dirty="0"/>
          </a:p>
        </p:txBody>
      </p:sp>
      <p:pic>
        <p:nvPicPr>
          <p:cNvPr id="4" name="Imagen 3"/>
          <p:cNvPicPr>
            <a:picLocks noChangeAspect="1"/>
          </p:cNvPicPr>
          <p:nvPr/>
        </p:nvPicPr>
        <p:blipFill>
          <a:blip r:embed="rId2"/>
          <a:stretch>
            <a:fillRect/>
          </a:stretch>
        </p:blipFill>
        <p:spPr>
          <a:xfrm>
            <a:off x="3644898" y="2882901"/>
            <a:ext cx="4899025" cy="3732884"/>
          </a:xfrm>
          <a:prstGeom prst="rect">
            <a:avLst/>
          </a:prstGeom>
        </p:spPr>
      </p:pic>
    </p:spTree>
    <p:extLst>
      <p:ext uri="{BB962C8B-B14F-4D97-AF65-F5344CB8AC3E}">
        <p14:creationId xmlns:p14="http://schemas.microsoft.com/office/powerpoint/2010/main" val="357409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ETAPA 80s (iv)</a:t>
            </a:r>
          </a:p>
        </p:txBody>
      </p:sp>
      <p:sp>
        <p:nvSpPr>
          <p:cNvPr id="4" name="Marcador de contenido 3"/>
          <p:cNvSpPr>
            <a:spLocks noGrp="1"/>
          </p:cNvSpPr>
          <p:nvPr>
            <p:ph idx="1"/>
          </p:nvPr>
        </p:nvSpPr>
        <p:spPr>
          <a:xfrm>
            <a:off x="1141412" y="1155700"/>
            <a:ext cx="10555287" cy="5197475"/>
          </a:xfrm>
        </p:spPr>
        <p:txBody>
          <a:bodyPr>
            <a:normAutofit/>
          </a:bodyPr>
          <a:lstStyle/>
          <a:p>
            <a:pPr marL="0" indent="0">
              <a:buNone/>
            </a:pPr>
            <a:r>
              <a:rPr lang="es-ES" b="1" dirty="0"/>
              <a:t>Así que me dediqué a pasar esos números a letras:</a:t>
            </a:r>
          </a:p>
          <a:p>
            <a:pPr marL="0" indent="0">
              <a:buNone/>
            </a:pPr>
            <a:r>
              <a:rPr lang="es-ES" b="1" dirty="0"/>
              <a:t>	LD BC,16384</a:t>
            </a:r>
            <a:br>
              <a:rPr lang="es-ES" b="1" dirty="0"/>
            </a:br>
            <a:r>
              <a:rPr lang="es-ES" b="1" dirty="0"/>
              <a:t>	LD HL,49152</a:t>
            </a:r>
            <a:br>
              <a:rPr lang="es-ES" b="1" dirty="0"/>
            </a:br>
            <a:r>
              <a:rPr lang="es-ES" b="1" dirty="0"/>
              <a:t>	LD DE,16384</a:t>
            </a:r>
            <a:br>
              <a:rPr lang="es-ES" b="1" dirty="0"/>
            </a:br>
            <a:r>
              <a:rPr lang="es-ES" b="1" dirty="0"/>
              <a:t>	LDIR</a:t>
            </a:r>
            <a:br>
              <a:rPr lang="es-ES" b="1" dirty="0"/>
            </a:br>
            <a:r>
              <a:rPr lang="es-ES" b="1" dirty="0"/>
              <a:t>	RET</a:t>
            </a:r>
            <a:br>
              <a:rPr lang="es-ES" b="1" dirty="0"/>
            </a:br>
            <a:r>
              <a:rPr lang="es-ES" b="1" dirty="0"/>
              <a:t>Pero eso seguía sonando a chino para mí.</a:t>
            </a:r>
          </a:p>
          <a:p>
            <a:pPr marL="0" indent="0">
              <a:buNone/>
            </a:pPr>
            <a:r>
              <a:rPr lang="es-ES" b="1" dirty="0"/>
              <a:t>Aunque ahora podía “jugar” y cambiar numeritos. Empecé a cambiar los DATA (porque programaba así, con DATA) y a ver que pasaba.</a:t>
            </a:r>
          </a:p>
          <a:p>
            <a:pPr marL="0" indent="0">
              <a:buNone/>
            </a:pPr>
            <a:endParaRPr lang="es-ES" b="1" dirty="0"/>
          </a:p>
        </p:txBody>
      </p:sp>
    </p:spTree>
    <p:extLst>
      <p:ext uri="{BB962C8B-B14F-4D97-AF65-F5344CB8AC3E}">
        <p14:creationId xmlns:p14="http://schemas.microsoft.com/office/powerpoint/2010/main" val="270626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ETAPA 80s (v)</a:t>
            </a:r>
          </a:p>
        </p:txBody>
      </p:sp>
      <p:sp>
        <p:nvSpPr>
          <p:cNvPr id="4" name="Marcador de contenido 3"/>
          <p:cNvSpPr>
            <a:spLocks noGrp="1"/>
          </p:cNvSpPr>
          <p:nvPr>
            <p:ph idx="1"/>
          </p:nvPr>
        </p:nvSpPr>
        <p:spPr>
          <a:xfrm>
            <a:off x="1141412" y="1155700"/>
            <a:ext cx="10555287" cy="5197475"/>
          </a:xfrm>
        </p:spPr>
        <p:txBody>
          <a:bodyPr>
            <a:normAutofit/>
          </a:bodyPr>
          <a:lstStyle/>
          <a:p>
            <a:pPr marL="0" indent="0">
              <a:buNone/>
            </a:pPr>
            <a:r>
              <a:rPr lang="es-ES" b="1" dirty="0"/>
              <a:t>Así descubrí la forma en que unos números se convertían en pixeles.</a:t>
            </a:r>
          </a:p>
          <a:p>
            <a:pPr marL="0" indent="0">
              <a:buNone/>
            </a:pPr>
            <a:r>
              <a:rPr lang="es-ES" b="1" dirty="0"/>
              <a:t>Y cómo los pixeles se convertían en </a:t>
            </a:r>
            <a:r>
              <a:rPr lang="es-ES" b="1" dirty="0" err="1"/>
              <a:t>sprites</a:t>
            </a:r>
            <a:r>
              <a:rPr lang="es-ES" b="1" dirty="0"/>
              <a:t>.</a:t>
            </a:r>
          </a:p>
          <a:p>
            <a:pPr marL="0" indent="0">
              <a:buNone/>
            </a:pPr>
            <a:r>
              <a:rPr lang="es-ES" b="1" dirty="0"/>
              <a:t>Y cómo los </a:t>
            </a:r>
            <a:r>
              <a:rPr lang="es-ES" b="1" dirty="0" err="1"/>
              <a:t>sprites</a:t>
            </a:r>
            <a:r>
              <a:rPr lang="es-ES" b="1" dirty="0"/>
              <a:t> se podían mover.</a:t>
            </a:r>
          </a:p>
          <a:p>
            <a:pPr marL="0" indent="0">
              <a:buNone/>
            </a:pPr>
            <a:r>
              <a:rPr lang="es-ES" b="1" dirty="0"/>
              <a:t>Y cómo todo se convertía en un juego de verdad.</a:t>
            </a:r>
          </a:p>
          <a:p>
            <a:pPr marL="0" indent="0">
              <a:buNone/>
            </a:pPr>
            <a:endParaRPr lang="es-ES" b="1" dirty="0"/>
          </a:p>
          <a:p>
            <a:pPr marL="0" indent="0">
              <a:buNone/>
            </a:pPr>
            <a:r>
              <a:rPr lang="es-ES" b="1" dirty="0"/>
              <a:t>Pero aún así: iba lento</a:t>
            </a:r>
          </a:p>
          <a:p>
            <a:pPr marL="0" indent="0">
              <a:buNone/>
            </a:pPr>
            <a:endParaRPr lang="es-ES" b="1" dirty="0"/>
          </a:p>
          <a:p>
            <a:pPr marL="0" indent="0">
              <a:buNone/>
            </a:pPr>
            <a:r>
              <a:rPr lang="es-ES" b="1" dirty="0"/>
              <a:t>Faltaba una vuelta de tuerca que no lograba descifrar.</a:t>
            </a:r>
          </a:p>
          <a:p>
            <a:pPr marL="0" indent="0">
              <a:buNone/>
            </a:pPr>
            <a:endParaRPr lang="es-ES" b="1" dirty="0"/>
          </a:p>
        </p:txBody>
      </p:sp>
    </p:spTree>
    <p:extLst>
      <p:ext uri="{BB962C8B-B14F-4D97-AF65-F5344CB8AC3E}">
        <p14:creationId xmlns:p14="http://schemas.microsoft.com/office/powerpoint/2010/main" val="348378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ETAPA 80s (</a:t>
            </a:r>
            <a:r>
              <a:rPr lang="es-ES" dirty="0" err="1"/>
              <a:t>vI</a:t>
            </a:r>
            <a:r>
              <a:rPr lang="es-ES" dirty="0"/>
              <a:t>)</a:t>
            </a:r>
          </a:p>
        </p:txBody>
      </p:sp>
      <p:sp>
        <p:nvSpPr>
          <p:cNvPr id="4" name="Marcador de contenido 3"/>
          <p:cNvSpPr>
            <a:spLocks noGrp="1"/>
          </p:cNvSpPr>
          <p:nvPr>
            <p:ph idx="1"/>
          </p:nvPr>
        </p:nvSpPr>
        <p:spPr>
          <a:xfrm>
            <a:off x="1141412" y="1155700"/>
            <a:ext cx="7269163" cy="5197475"/>
          </a:xfrm>
        </p:spPr>
        <p:txBody>
          <a:bodyPr>
            <a:normAutofit/>
          </a:bodyPr>
          <a:lstStyle/>
          <a:p>
            <a:pPr marL="0" indent="0">
              <a:buNone/>
            </a:pPr>
            <a:r>
              <a:rPr lang="es-ES" b="1" dirty="0"/>
              <a:t>Tenía un libro que me costó una pasta en fotocopias.</a:t>
            </a:r>
          </a:p>
          <a:p>
            <a:pPr marL="0" indent="0">
              <a:buNone/>
            </a:pPr>
            <a:r>
              <a:rPr lang="es-ES" b="1" dirty="0"/>
              <a:t>Había extrañas llamadas a un lugar difícil de ver y que era llamado ROM.</a:t>
            </a:r>
          </a:p>
          <a:p>
            <a:pPr marL="0" indent="0">
              <a:buNone/>
            </a:pPr>
            <a:r>
              <a:rPr lang="es-ES" b="1" dirty="0"/>
              <a:t>Una en concreto, la &amp;DB19, era maravillosa, hacía que todo se moviera suavemente, aunque era lenta de </a:t>
            </a:r>
            <a:r>
              <a:rPr lang="es-ES" b="1" strike="sngStrike" dirty="0"/>
              <a:t>cojones</a:t>
            </a:r>
            <a:r>
              <a:rPr lang="es-ES" b="1" dirty="0"/>
              <a:t> narices.</a:t>
            </a:r>
          </a:p>
          <a:p>
            <a:pPr marL="0" indent="0">
              <a:buNone/>
            </a:pPr>
            <a:r>
              <a:rPr lang="es-ES" b="1" dirty="0"/>
              <a:t>Entonces ¿Cuál era la vuelta de tuerca?</a:t>
            </a:r>
          </a:p>
          <a:p>
            <a:pPr marL="0" indent="0">
              <a:buNone/>
            </a:pPr>
            <a:r>
              <a:rPr lang="es-ES" b="1" dirty="0"/>
              <a:t>Podía hacer de todo en código máquina, pero me faltaba velocidad…</a:t>
            </a:r>
          </a:p>
          <a:p>
            <a:pPr marL="0" indent="0">
              <a:buNone/>
            </a:pPr>
            <a:endParaRPr lang="es-ES" b="1" dirty="0"/>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1108" y="1155700"/>
            <a:ext cx="3248118" cy="4695825"/>
          </a:xfrm>
          <a:prstGeom prst="rect">
            <a:avLst/>
          </a:prstGeom>
        </p:spPr>
      </p:pic>
    </p:spTree>
    <p:extLst>
      <p:ext uri="{BB962C8B-B14F-4D97-AF65-F5344CB8AC3E}">
        <p14:creationId xmlns:p14="http://schemas.microsoft.com/office/powerpoint/2010/main" val="251065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ETAPA 80s (</a:t>
            </a:r>
            <a:r>
              <a:rPr lang="es-ES" dirty="0" err="1"/>
              <a:t>vII</a:t>
            </a:r>
            <a:r>
              <a:rPr lang="es-ES" dirty="0"/>
              <a:t>)</a:t>
            </a:r>
          </a:p>
        </p:txBody>
      </p:sp>
      <p:sp>
        <p:nvSpPr>
          <p:cNvPr id="4" name="Marcador de contenido 3"/>
          <p:cNvSpPr>
            <a:spLocks noGrp="1"/>
          </p:cNvSpPr>
          <p:nvPr>
            <p:ph idx="1"/>
          </p:nvPr>
        </p:nvSpPr>
        <p:spPr>
          <a:xfrm>
            <a:off x="1141412" y="1155700"/>
            <a:ext cx="10393363" cy="5197475"/>
          </a:xfrm>
        </p:spPr>
        <p:txBody>
          <a:bodyPr>
            <a:normAutofit/>
          </a:bodyPr>
          <a:lstStyle/>
          <a:p>
            <a:pPr marL="0" indent="0">
              <a:buNone/>
            </a:pPr>
            <a:r>
              <a:rPr lang="es-ES" b="1" dirty="0"/>
              <a:t>El problema es que no había que usar la ROM, había que evitar esas llamadas, y descubrí los puertos del Z80.</a:t>
            </a:r>
          </a:p>
          <a:p>
            <a:pPr marL="0" indent="0">
              <a:buNone/>
            </a:pPr>
            <a:r>
              <a:rPr lang="es-ES" b="1" dirty="0"/>
              <a:t>Eso ya era otra cosa. Ahora todo se movía a toda leche.</a:t>
            </a:r>
          </a:p>
          <a:p>
            <a:pPr marL="0" indent="0">
              <a:buNone/>
            </a:pPr>
            <a:r>
              <a:rPr lang="es-ES" b="1" dirty="0"/>
              <a:t>Sólo faltaban ideas, gráficos y música.</a:t>
            </a:r>
          </a:p>
          <a:p>
            <a:pPr marL="0" indent="0">
              <a:buNone/>
            </a:pPr>
            <a:r>
              <a:rPr lang="es-ES" b="1" dirty="0"/>
              <a:t>Ahí apareció </a:t>
            </a:r>
            <a:r>
              <a:rPr lang="es-ES" b="1" dirty="0" err="1"/>
              <a:t>IBERSoft</a:t>
            </a:r>
            <a:r>
              <a:rPr lang="es-ES" b="1" dirty="0"/>
              <a:t> y la propuesta de </a:t>
            </a:r>
            <a:r>
              <a:rPr lang="es-ES" b="1" dirty="0" err="1"/>
              <a:t>port</a:t>
            </a:r>
            <a:r>
              <a:rPr lang="es-ES" b="1" dirty="0"/>
              <a:t> de dos juegos.</a:t>
            </a:r>
          </a:p>
          <a:p>
            <a:pPr marL="0" indent="0">
              <a:buNone/>
            </a:pPr>
            <a:r>
              <a:rPr lang="es-ES" b="1" dirty="0"/>
              <a:t>Estaba estudiando y tuve que compatibilizar las clases, el nuevo trabajo y la fiesta nocturna.</a:t>
            </a:r>
          </a:p>
          <a:p>
            <a:pPr marL="0" indent="0">
              <a:buNone/>
            </a:pPr>
            <a:r>
              <a:rPr lang="es-ES" b="1" dirty="0"/>
              <a:t>No fue fácil, pero, por </a:t>
            </a:r>
            <a:r>
              <a:rPr lang="es-ES" b="1" dirty="0" err="1"/>
              <a:t>fín</a:t>
            </a:r>
            <a:r>
              <a:rPr lang="es-ES" b="1" dirty="0"/>
              <a:t>:</a:t>
            </a:r>
          </a:p>
        </p:txBody>
      </p:sp>
    </p:spTree>
    <p:extLst>
      <p:ext uri="{BB962C8B-B14F-4D97-AF65-F5344CB8AC3E}">
        <p14:creationId xmlns:p14="http://schemas.microsoft.com/office/powerpoint/2010/main" val="3309106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627</TotalTime>
  <Words>4012</Words>
  <Application>Microsoft Office PowerPoint</Application>
  <PresentationFormat>Panorámica</PresentationFormat>
  <Paragraphs>612</Paragraphs>
  <Slides>50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Arial</vt:lpstr>
      <vt:lpstr>Calibri</vt:lpstr>
      <vt:lpstr>Times New Roman</vt:lpstr>
      <vt:lpstr>Trebuchet MS</vt:lpstr>
      <vt:lpstr>Tw Cen MT</vt:lpstr>
      <vt:lpstr>Circuito</vt:lpstr>
      <vt:lpstr>4MHZ.es, paso a paso</vt:lpstr>
      <vt:lpstr>Presentación de PowerPoint</vt:lpstr>
      <vt:lpstr>ETAPA 80s (I)</vt:lpstr>
      <vt:lpstr>ETAPA 80s (II)</vt:lpstr>
      <vt:lpstr>ETAPA 80s (III)</vt:lpstr>
      <vt:lpstr>ETAPA 80s (iv)</vt:lpstr>
      <vt:lpstr>ETAPA 80s (v)</vt:lpstr>
      <vt:lpstr>ETAPA 80s (vI)</vt:lpstr>
      <vt:lpstr>ETAPA 80s (vII)</vt:lpstr>
      <vt:lpstr>ETAPA 80s (vII)</vt:lpstr>
      <vt:lpstr>Historia del Sabrina y Ormuz (I)</vt:lpstr>
      <vt:lpstr>Historia del Sabrina y Ormuz (II)</vt:lpstr>
      <vt:lpstr>Historia del Sabrina y Ormuz (III)</vt:lpstr>
      <vt:lpstr>Historia del Sabrina y Ormuz (IV)</vt:lpstr>
      <vt:lpstr>Historia del Sabrina y Ormuz (V)</vt:lpstr>
      <vt:lpstr>BREVE INTRODUCCIÓN: 4MHZ.es (I)</vt:lpstr>
      <vt:lpstr>BREVE INTRODUCCIÓN: 4MHZ.es (II)</vt:lpstr>
      <vt:lpstr>BREVE INTRODUCCIÓN: 4MHZ.es (III)</vt:lpstr>
      <vt:lpstr>BREVE INTRODUCCIÓN: 4MHZ.es (IV)</vt:lpstr>
      <vt:lpstr>BREVE INTRODUCCIÓN: 4MHZ.es (V)</vt:lpstr>
      <vt:lpstr>BREVE INTRODUCCIÓN: 4MHZ.es (VI)</vt:lpstr>
      <vt:lpstr>BREVE INTRODUCCIÓN: 4MHZ.es (VIi)</vt:lpstr>
      <vt:lpstr>Presentación de PowerPoint</vt:lpstr>
      <vt:lpstr>Presentación de PowerPoint</vt:lpstr>
      <vt:lpstr>Presentación de PowerPoint</vt:lpstr>
      <vt:lpstr>Primero: la HORMIGONERA</vt:lpstr>
      <vt:lpstr>SEGUNDO: laS IDEAS (I)</vt:lpstr>
      <vt:lpstr>SEGUNDO: laS IDEAS (II)</vt:lpstr>
      <vt:lpstr>TERCERO: LOS SPRITES</vt:lpstr>
      <vt:lpstr>TERCERO: LOS SPRITES (II)</vt:lpstr>
      <vt:lpstr>TERCERO: LOS SPRITES (III)</vt:lpstr>
      <vt:lpstr>TERCERO: RUTINA SPRITES (IV)</vt:lpstr>
      <vt:lpstr>CUARTO: LOS TILES Y MAPAS (I)</vt:lpstr>
      <vt:lpstr>CUARTO: LOS TILES Y MAPAS (II)</vt:lpstr>
      <vt:lpstr>CUARTO: LOS TILES Y MAPAS (III)</vt:lpstr>
      <vt:lpstr>CUARTO: RUTINA de los tiles (IV)</vt:lpstr>
      <vt:lpstr>QUINTO: CRTC (I)</vt:lpstr>
      <vt:lpstr>QUINTO: CRTC (II)</vt:lpstr>
      <vt:lpstr>QUINTO: CRTC (III)</vt:lpstr>
      <vt:lpstr>QUINTO: CRTC (IV)</vt:lpstr>
      <vt:lpstr>QUINTO: CRTC (V)</vt:lpstr>
      <vt:lpstr>SEXTO: LA ORIENTACIón a objetos (I)</vt:lpstr>
      <vt:lpstr>SEXTO: LA ORIENTACIón a objetos (II)</vt:lpstr>
      <vt:lpstr>SÉPTIMO: Música maestro (I)</vt:lpstr>
      <vt:lpstr>SÉPTIMO: Música maestro (y II)</vt:lpstr>
      <vt:lpstr>OCTAVO: los NOMBREs</vt:lpstr>
      <vt:lpstr>NOVENO: PUBLICACIÓN WEB</vt:lpstr>
      <vt:lpstr>DECIMO: Ediciones físicas (I)</vt:lpstr>
      <vt:lpstr>DECIMO: Ediciones físicas (y II)</vt:lpstr>
      <vt:lpstr>UNDECIMO: WINAPE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Adiós a la casta, paso a paso</dc:title>
  <dc:creator>prueba</dc:creator>
  <cp:lastModifiedBy>jgnavarro@gmail.com</cp:lastModifiedBy>
  <cp:revision>63</cp:revision>
  <dcterms:created xsi:type="dcterms:W3CDTF">2016-05-11T17:05:02Z</dcterms:created>
  <dcterms:modified xsi:type="dcterms:W3CDTF">2016-12-12T22:22:22Z</dcterms:modified>
</cp:coreProperties>
</file>